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acifico"/>
      <p:regular r:id="rId18"/>
    </p:embeddedFont>
    <p:embeddedFont>
      <p:font typeface="Archivo Black"/>
      <p:regular r:id="rId1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rchivoBlack-regular.fntdata"/><Relationship Id="rId6" Type="http://schemas.openxmlformats.org/officeDocument/2006/relationships/slide" Target="slides/slide1.xml"/><Relationship Id="rId18" Type="http://schemas.openxmlformats.org/officeDocument/2006/relationships/font" Target="fonts/Pacific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antleplumes.org/WebDocuments/A-G-Stein-DLA-Sleep-Foulger.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arth.lsa.umich.edu/~jritsema/Reprints/ritsema_etal_science1999.pdf" TargetMode="External"/><Relationship Id="rId3" Type="http://schemas.openxmlformats.org/officeDocument/2006/relationships/hyperlink" Target="http://community.dur.ac.uk/g.r.foulger/Offprints/transzone.pdf" TargetMode="External"/><Relationship Id="rId4" Type="http://schemas.openxmlformats.org/officeDocument/2006/relationships/hyperlink" Target="http://gizmo.geotop.uqam.ca/darbyshireF/Darbyshire_et_al_EPSL_2000.pdf" TargetMode="External"/><Relationship Id="rId5" Type="http://schemas.openxmlformats.org/officeDocument/2006/relationships/hyperlink" Target="http://specialpapers.gsapubs.org.ezphost.dur.ac.uk/content/430/79.ful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lr>
                <a:schemeClr val="dk1"/>
              </a:buClr>
              <a:buSzPct val="100000"/>
            </a:pPr>
            <a:r>
              <a:rPr lang="en-GB">
                <a:solidFill>
                  <a:schemeClr val="dk1"/>
                </a:solidFill>
                <a:highlight>
                  <a:srgbClr val="FFFFFF"/>
                </a:highlight>
              </a:rPr>
              <a:t>This tomography data shows a low velocity structure from the core-mantle boundary to the upper mantle. In this model the plume has a strong eastward inclination however the study has very little repeatability that we found.</a:t>
            </a:r>
          </a:p>
          <a:p>
            <a:pPr indent="-228600" lvl="0" marL="457200" rtl="0">
              <a:spcBef>
                <a:spcPts val="0"/>
              </a:spcBef>
              <a:buClr>
                <a:schemeClr val="dk1"/>
              </a:buClr>
              <a:buSzPct val="100000"/>
            </a:pPr>
            <a:r>
              <a:rPr lang="en-GB">
                <a:solidFill>
                  <a:schemeClr val="dk1"/>
                </a:solidFill>
                <a:highlight>
                  <a:srgbClr val="FFFFFF"/>
                </a:highlight>
              </a:rPr>
              <a:t>Other studies only manage to image the low velocity structure down to 400km</a:t>
            </a:r>
          </a:p>
          <a:p>
            <a:pPr indent="-228600" lvl="0" marL="457200" rtl="0">
              <a:spcBef>
                <a:spcPts val="0"/>
              </a:spcBef>
              <a:buClr>
                <a:schemeClr val="dk1"/>
              </a:buClr>
              <a:buSzPct val="100000"/>
            </a:pPr>
            <a:r>
              <a:rPr lang="en-GB">
                <a:solidFill>
                  <a:schemeClr val="dk1"/>
                </a:solidFill>
                <a:highlight>
                  <a:srgbClr val="FFFFFF"/>
                </a:highlight>
              </a:rPr>
              <a:t>So it is still unclear whether any proposed plume originates </a:t>
            </a:r>
            <a:r>
              <a:rPr lang="en-GB">
                <a:solidFill>
                  <a:schemeClr val="dk1"/>
                </a:solidFill>
              </a:rPr>
              <a:t>from the lower mantle or from a convective instability at the 660 discontinuity; but either way goes towards disproving the plate model.</a:t>
            </a:r>
          </a:p>
          <a:p>
            <a:pPr indent="-228600" lvl="0" marL="457200" rtl="0">
              <a:spcBef>
                <a:spcPts val="0"/>
              </a:spcBef>
              <a:buClr>
                <a:schemeClr val="dk1"/>
              </a:buClr>
              <a:buSzPct val="100000"/>
            </a:pPr>
            <a:r>
              <a:rPr lang="en-GB">
                <a:solidFill>
                  <a:schemeClr val="dk1"/>
                </a:solidFill>
              </a:rPr>
              <a:t>HOWEVER there is widespread repeatability (repeatability to an extent not found in plume models) proposing that the Iceland low-velocity zone extends down to the mantle transition zone and no deeper which would move to falsify the plume theory.</a:t>
            </a:r>
          </a:p>
          <a:p>
            <a:pPr indent="-228600" lvl="0" marL="457200" rtl="0">
              <a:spcBef>
                <a:spcPts val="0"/>
              </a:spcBef>
              <a:buClr>
                <a:schemeClr val="dk1"/>
              </a:buClr>
              <a:buSzPct val="100000"/>
            </a:pPr>
            <a:r>
              <a:rPr lang="en-GB">
                <a:solidFill>
                  <a:schemeClr val="dk1"/>
                </a:solidFill>
              </a:rPr>
              <a:t>Plume-theorists claim that these studies were based on the data recorded by a local seismic network and so have no resolution beyond the transition zone</a:t>
            </a:r>
          </a:p>
          <a:p>
            <a:pPr indent="-228600" lvl="0" marL="457200">
              <a:spcBef>
                <a:spcPts val="0"/>
              </a:spcBef>
              <a:buClr>
                <a:schemeClr val="dk1"/>
              </a:buClr>
              <a:buSzPct val="100000"/>
            </a:pPr>
            <a:r>
              <a:rPr lang="en-GB">
                <a:solidFill>
                  <a:schemeClr val="dk1"/>
                </a:solidFill>
              </a:rPr>
              <a:t>However plume-theorists still are unable to agree on what any proposed plume would look like so the plume theory is on weak ground as there is little repeatability.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GB" sz="1200">
                <a:solidFill>
                  <a:schemeClr val="dk2"/>
                </a:solidFill>
              </a:rPr>
              <a:t>So, to finish, as a group we’ve come to the incredibly controversial conclusion that there is not enough evidence in any one discipline to falsify either hypothesis. A way to work around this is to work across disciplines. For example a better way to find time-progressive chains of volcanoes would be to try and identify them using seismic tomography. Similarly it is worth noting the limitations of disciplines; seismology as we use it now has too weak a resolution to be able to create a conclusive model from it. Lastly, further research into the Iapetus Slab would be incredibly useful and work towards supporting the plate theory and support chemical evidence that is found.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b="1" lang="en-GB"/>
              <a:t>Plumes</a:t>
            </a:r>
          </a:p>
          <a:p>
            <a:pPr indent="-228600" lvl="0" marL="457200" rtl="0">
              <a:spcBef>
                <a:spcPts val="0"/>
              </a:spcBef>
              <a:buChar char="-"/>
            </a:pPr>
            <a:r>
              <a:rPr lang="en-GB"/>
              <a:t>Sedimentary evidence in Greenland seems to match plume model from Campbell and Griffiths (1990), suggesting uplift followed by subsidence and then volcanism</a:t>
            </a:r>
          </a:p>
          <a:p>
            <a:pPr indent="-228600" lvl="0" marL="457200" rtl="0">
              <a:spcBef>
                <a:spcPts val="0"/>
              </a:spcBef>
              <a:buChar char="-"/>
            </a:pPr>
            <a:r>
              <a:rPr lang="en-GB"/>
              <a:t>Changes in continental drainage patterns: incision, followed by very rapid sediment and volcanism.</a:t>
            </a:r>
          </a:p>
          <a:p>
            <a:pPr indent="-228600" lvl="0" marL="457200" rtl="0">
              <a:spcBef>
                <a:spcPts val="0"/>
              </a:spcBef>
              <a:buChar char="-"/>
            </a:pPr>
            <a:r>
              <a:rPr lang="en-GB"/>
              <a:t>1.3km of uplift in W Greenland, not able to be calculated in E Greenland due to lack of stratigraphic markers, but offshore evidence for uplift is found here but has not been correlated → still lack of evidence for symmetrical uplift of Greenland which would be expected for a plume</a:t>
            </a:r>
          </a:p>
          <a:p>
            <a:pPr indent="-228600" lvl="0" marL="457200" rtl="0">
              <a:spcBef>
                <a:spcPts val="0"/>
              </a:spcBef>
              <a:buChar char="-"/>
            </a:pPr>
            <a:r>
              <a:rPr lang="en-GB"/>
              <a:t>Uplift occurred 5 m.y. before volcanism, although model suggests it should be 10-20 m.y., plume would have had to rise through upper mantle very quickly</a:t>
            </a:r>
          </a:p>
          <a:p>
            <a:pPr indent="-228600" lvl="0" marL="457200" rtl="0">
              <a:spcBef>
                <a:spcPts val="0"/>
              </a:spcBef>
              <a:buChar char="-"/>
            </a:pPr>
            <a:r>
              <a:rPr lang="en-GB"/>
              <a:t>After initial volcanism, flood basalts were erupted related to rifting and sea-floor spreading → shows rifting occurred anyway, did it really need a plume to start? </a:t>
            </a:r>
          </a:p>
          <a:p>
            <a:pPr indent="-228600" lvl="0" marL="457200" rtl="0">
              <a:spcBef>
                <a:spcPts val="0"/>
              </a:spcBef>
              <a:buChar char="-"/>
            </a:pPr>
            <a:r>
              <a:rPr lang="en-GB"/>
              <a:t>Sediments alone cannot show if prevolcanic faulting was due to plume or rifting, high subsidence rate (700m in 2 m.y.) suggests plume is more likely than rifting.</a:t>
            </a:r>
          </a:p>
          <a:p>
            <a:pPr rtl="0">
              <a:spcBef>
                <a:spcPts val="0"/>
              </a:spcBef>
              <a:buNone/>
            </a:pPr>
            <a:r>
              <a:t/>
            </a:r>
            <a:endParaRPr b="1"/>
          </a:p>
          <a:p>
            <a:pPr rtl="0">
              <a:spcBef>
                <a:spcPts val="0"/>
              </a:spcBef>
              <a:buNone/>
            </a:pPr>
            <a:r>
              <a:rPr b="1" lang="en-GB"/>
              <a:t>Plates</a:t>
            </a:r>
          </a:p>
          <a:p>
            <a:pPr indent="-228600" lvl="0" marL="457200" rtl="0">
              <a:spcBef>
                <a:spcPts val="0"/>
              </a:spcBef>
              <a:buChar char="-"/>
            </a:pPr>
            <a:r>
              <a:rPr lang="en-GB"/>
              <a:t>Cretaceous intrusions in W Greenland provide evidence of volcanism and stress fields much before initial rifting and suggesting plume rising during the Palaeocene</a:t>
            </a:r>
          </a:p>
          <a:p>
            <a:pPr indent="-228600" lvl="0" marL="457200" rtl="0">
              <a:spcBef>
                <a:spcPts val="0"/>
              </a:spcBef>
              <a:buChar char="-"/>
            </a:pPr>
            <a:r>
              <a:rPr lang="en-GB"/>
              <a:t>Uplift in W Greenland may be due to just rifting, especially since there is a lack of evidence for uplift in E Greenland, it may not have happened there. Plume not necessarily required. </a:t>
            </a:r>
          </a:p>
          <a:p>
            <a:pPr indent="-228600" lvl="0" marL="457200" rtl="0">
              <a:spcBef>
                <a:spcPts val="0"/>
              </a:spcBef>
              <a:buChar char="-"/>
            </a:pPr>
            <a:r>
              <a:rPr lang="en-GB"/>
              <a:t>More melt production under Iceland due to subducted eclogitized Iapetus slab - unsure as to whether mechanism is sufficient to provide enough heat for the amount of melt required to create the thickness of Iceland crust. Steep dip of subducted slab would be required.</a:t>
            </a:r>
          </a:p>
          <a:p>
            <a:pPr indent="-228600" lvl="0" marL="457200" rtl="0">
              <a:spcBef>
                <a:spcPts val="0"/>
              </a:spcBef>
              <a:buChar char="-"/>
            </a:pPr>
            <a:r>
              <a:rPr lang="en-GB"/>
              <a:t>As not main theory, as yet little research into disproving plate hypothesis ie. presence of Iapetus slab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rtl="0">
              <a:lnSpc>
                <a:spcPct val="115000"/>
              </a:lnSpc>
              <a:spcBef>
                <a:spcPts val="0"/>
              </a:spcBef>
              <a:buNone/>
            </a:pPr>
            <a:r>
              <a:rPr lang="en-GB">
                <a:solidFill>
                  <a:schemeClr val="dk1"/>
                </a:solidFill>
              </a:rPr>
              <a:t>1V  1. Volcanism is intermittent, 205 eruptive events have been identified in historical time. There has been an apparent stepwise increase in eruption frequency observed over the last 1100 years (Thordarson &amp; Larsen). About 80% of the eruptions take place in the EVZ where the 4 most active volcanic systems are located.</a:t>
            </a:r>
          </a:p>
          <a:p>
            <a:pPr indent="-228600" lvl="0" rtl="0">
              <a:lnSpc>
                <a:spcPct val="115000"/>
              </a:lnSpc>
              <a:spcBef>
                <a:spcPts val="0"/>
              </a:spcBef>
              <a:buClr>
                <a:schemeClr val="dk1"/>
              </a:buClr>
              <a:buSzPct val="100000"/>
              <a:buFont typeface="Arial"/>
              <a:buNone/>
            </a:pPr>
            <a:r>
              <a:rPr lang="en-GB">
                <a:solidFill>
                  <a:schemeClr val="dk1"/>
                </a:solidFill>
              </a:rPr>
              <a:t>2.    2. There are lots of basalt eruptions on Iceland, but we are unsure whether volcanism onsets with this – synthesis for further work? Volcanism started with the opening of the North Atlantic Ocean which causes basalt to rise up to form the landmass but not sure whether it would actually be a flood basalt, more likely just lots of eruptions that built over time until Iceland rose above the surface.</a:t>
            </a:r>
          </a:p>
          <a:p>
            <a:pPr indent="-228600" lvl="0" rtl="0">
              <a:lnSpc>
                <a:spcPct val="115000"/>
              </a:lnSpc>
              <a:spcBef>
                <a:spcPts val="0"/>
              </a:spcBef>
              <a:buClr>
                <a:schemeClr val="dk1"/>
              </a:buClr>
              <a:buSzPct val="100000"/>
              <a:buFont typeface="Arial"/>
              <a:buNone/>
            </a:pPr>
            <a:r>
              <a:rPr lang="en-GB">
                <a:solidFill>
                  <a:schemeClr val="dk1"/>
                </a:solidFill>
              </a:rPr>
              <a:t>3.</a:t>
            </a:r>
            <a:r>
              <a:rPr lang="en-GB" sz="700">
                <a:solidFill>
                  <a:schemeClr val="dk1"/>
                </a:solidFill>
              </a:rPr>
              <a:t>      3.  </a:t>
            </a:r>
            <a:r>
              <a:rPr lang="en-GB">
                <a:solidFill>
                  <a:schemeClr val="dk1"/>
                </a:solidFill>
              </a:rPr>
              <a:t>Iceland is not associated with a time progressive chain – tectonic history includes multiple sporadic volcanism events. The history of Iceland cannot be realistically explained in terms of a simple model of a migrating point source. The size and direction of a time progressive trach that should have occurred assuming that there was a plume has been calculated and there is no evidence at all in any of the predicted regions for a time progressive tract. Observations are instead consistent with flood volcanism associated with continental break up. </a:t>
            </a:r>
          </a:p>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spcAft>
                <a:spcPts val="800"/>
              </a:spcAft>
              <a:buClr>
                <a:schemeClr val="dk1"/>
              </a:buClr>
              <a:buSzPct val="100000"/>
              <a:buFont typeface="Arial"/>
              <a:buNone/>
            </a:pPr>
            <a:r>
              <a:rPr lang="en-GB"/>
              <a:t>First we’ll introduce the observations we would expect to see at the surface according to each hypothesis. The plume theory requires a positive thermal anomaly for the rising diapir of melt to actually rise through the mantle. Therefore we would expect to see the surface expressions of a high temperature anomaly in the mantle that are given in this list. The plate hypothesis doesn’t require a temperature anomaly as it is a result of passive volcanism. Geochemically, using the plume hypothesis we would expect to see deep mantle geochemical tracers whereas in the plate model only upper mantle sources would contribute to the melt.</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spcAft>
                <a:spcPts val="800"/>
              </a:spcAft>
              <a:buClr>
                <a:schemeClr val="dk1"/>
              </a:buClr>
              <a:buSzPct val="100000"/>
              <a:buFont typeface="Arial"/>
              <a:buNone/>
            </a:pPr>
            <a:r>
              <a:rPr lang="en-GB"/>
              <a:t>As has been suggested before, Greenland has been proposed as the location of the plume head eruption and shows high temperature picrite cumulates. The olivines in Greenland show high Mg and Chromium which limits the lower temperature of crystallisation at 1450C which supports the hypothesis of high temperatures. However the picrites are cumulates and not glasses so may not represent a direct sample of the melt. There is rapid subsidence in the oceanic crust around Iceland which suggests a hotter than normal asthenosphere where the crust formed. The oceanic crust in Iceland is very thick at 40km which could suggest high temperature of formation or could be related to the proposed subducted Iapetus crust. The shallow ocean bathymetry in the northern Atlantic around Iceland also suggests a positive thermal anomaly in the upper asthenosphere. The lavas in Iceland show very strong 3He/4He ratios which have been argued to be the strongest evidence of a plume originating at the CMB but alternative theories can explain this such as the preservation of U and Th poor mantle which formed part of the source material. As shown on the graph, basalts in Iceland have a wide range of compositions which suggests a heterogeneous mantle source which contradicts the plume theory which calls for a relatively homogeneous source and mantle. In our opinion, the use of temperature and geochemistry has not disproved either hypothesis.</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GB"/>
              <a:t>plates pic from: </a:t>
            </a:r>
            <a:r>
              <a:rPr lang="en-GB" u="sng">
                <a:solidFill>
                  <a:schemeClr val="hlink"/>
                </a:solidFill>
                <a:hlinkClick r:id="rId2"/>
              </a:rPr>
              <a:t>http://www.mantleplumes.org/WebDocuments/A-G-Stein-DLA-Sleep-Foulger.pdf</a:t>
            </a:r>
          </a:p>
          <a:p>
            <a:pPr rtl="0">
              <a:spcBef>
                <a:spcPts val="0"/>
              </a:spcBef>
              <a:buNone/>
            </a:pPr>
            <a:r>
              <a:t/>
            </a:r>
            <a:endParaRPr/>
          </a:p>
          <a:p>
            <a:pPr indent="-292100" lvl="0" marL="457200" rtl="0">
              <a:lnSpc>
                <a:spcPct val="115000"/>
              </a:lnSpc>
              <a:spcBef>
                <a:spcPts val="0"/>
              </a:spcBef>
              <a:spcAft>
                <a:spcPts val="1600"/>
              </a:spcAft>
              <a:buClr>
                <a:schemeClr val="dk2"/>
              </a:buClr>
              <a:buSzPct val="100000"/>
              <a:buChar char="-"/>
            </a:pPr>
            <a:r>
              <a:rPr lang="en-GB" sz="1000">
                <a:solidFill>
                  <a:schemeClr val="dk2"/>
                </a:solidFill>
              </a:rPr>
              <a:t>Plumes proposed to have ~200ºC temperature difference to surrounding rock. </a:t>
            </a:r>
          </a:p>
          <a:p>
            <a:pPr indent="-292100" lvl="0" marL="457200" rtl="0">
              <a:lnSpc>
                <a:spcPct val="115000"/>
              </a:lnSpc>
              <a:spcBef>
                <a:spcPts val="0"/>
              </a:spcBef>
              <a:spcAft>
                <a:spcPts val="1600"/>
              </a:spcAft>
              <a:buClr>
                <a:schemeClr val="dk2"/>
              </a:buClr>
              <a:buSzPct val="100000"/>
              <a:buChar char="-"/>
            </a:pPr>
            <a:r>
              <a:rPr lang="en-GB" sz="1000">
                <a:solidFill>
                  <a:schemeClr val="dk2"/>
                </a:solidFill>
              </a:rPr>
              <a:t>Each 100K variation should reduce Vp &amp; Vs by about 1% and 1.7% respectively.</a:t>
            </a:r>
          </a:p>
          <a:p>
            <a:pPr indent="-292100" lvl="0" marL="457200" rtl="0">
              <a:lnSpc>
                <a:spcPct val="115000"/>
              </a:lnSpc>
              <a:spcBef>
                <a:spcPts val="0"/>
              </a:spcBef>
              <a:spcAft>
                <a:spcPts val="1600"/>
              </a:spcAft>
              <a:buClr>
                <a:schemeClr val="dk2"/>
              </a:buClr>
              <a:buSzPct val="100000"/>
              <a:buChar char="-"/>
            </a:pPr>
            <a:r>
              <a:rPr lang="en-GB" sz="1000">
                <a:solidFill>
                  <a:schemeClr val="dk2"/>
                </a:solidFill>
              </a:rPr>
              <a:t>Effect is weaker in lower mantle.</a:t>
            </a:r>
          </a:p>
          <a:p>
            <a:pPr rtl="0">
              <a:lnSpc>
                <a:spcPct val="115000"/>
              </a:lnSpc>
              <a:spcBef>
                <a:spcPts val="0"/>
              </a:spcBef>
              <a:spcAft>
                <a:spcPts val="1600"/>
              </a:spcAft>
              <a:buNone/>
            </a:pPr>
            <a:r>
              <a:rPr b="1" lang="en-GB" sz="1000"/>
              <a:t>Talking</a:t>
            </a:r>
            <a:r>
              <a:rPr b="1" lang="en-GB" sz="1000">
                <a:solidFill>
                  <a:srgbClr val="434343"/>
                </a:solidFill>
              </a:rPr>
              <a:t>:</a:t>
            </a:r>
          </a:p>
          <a:p>
            <a:pPr indent="-292100" lvl="0" marL="457200" rtl="0">
              <a:lnSpc>
                <a:spcPct val="115000"/>
              </a:lnSpc>
              <a:spcBef>
                <a:spcPts val="0"/>
              </a:spcBef>
              <a:spcAft>
                <a:spcPts val="1600"/>
              </a:spcAft>
              <a:buClr>
                <a:srgbClr val="434343"/>
              </a:buClr>
              <a:buSzPct val="100000"/>
              <a:buChar char="-"/>
            </a:pPr>
            <a:r>
              <a:rPr lang="en-GB" sz="1000">
                <a:solidFill>
                  <a:srgbClr val="434343"/>
                </a:solidFill>
              </a:rPr>
              <a:t>*connecting part to previous slide* -- May be a direct method to view mantle through tomography but must also consider composition, density and melt.</a:t>
            </a:r>
          </a:p>
          <a:p>
            <a:pPr indent="-292100" lvl="0" marL="457200" rtl="0">
              <a:lnSpc>
                <a:spcPct val="115000"/>
              </a:lnSpc>
              <a:spcBef>
                <a:spcPts val="0"/>
              </a:spcBef>
              <a:spcAft>
                <a:spcPts val="1600"/>
              </a:spcAft>
              <a:buClr>
                <a:srgbClr val="434343"/>
              </a:buClr>
              <a:buSzPct val="100000"/>
              <a:buChar char="-"/>
            </a:pPr>
            <a:r>
              <a:rPr lang="en-GB" sz="1000">
                <a:solidFill>
                  <a:srgbClr val="434343"/>
                </a:solidFill>
              </a:rPr>
              <a:t>Plate theory - no obvious anomalous seismicity because passive volcanism. If there is anything it will be exclusively shallow. This expected structure is shown in the left hand diagram; it’s a model that only extends to shallow depths and suggests that the difference between the magma chamber and the surrounding mantle should not be a large anomaly. However, the plate model does believe the mantle is non-homogenous which may be reflected in seismic tomographic data. </a:t>
            </a:r>
          </a:p>
          <a:p>
            <a:pPr indent="-292100" lvl="0" marL="457200" rtl="0">
              <a:lnSpc>
                <a:spcPct val="115000"/>
              </a:lnSpc>
              <a:spcBef>
                <a:spcPts val="0"/>
              </a:spcBef>
              <a:spcAft>
                <a:spcPts val="1600"/>
              </a:spcAft>
              <a:buClr>
                <a:srgbClr val="434343"/>
              </a:buClr>
              <a:buSzPct val="100000"/>
              <a:buChar char="-"/>
            </a:pPr>
            <a:r>
              <a:rPr lang="en-GB" sz="1000">
                <a:solidFill>
                  <a:srgbClr val="434343"/>
                </a:solidFill>
              </a:rPr>
              <a:t>Plume theory - It’s commonly believed that the source of iceland is a plume: nature journal front cover 1997. Shows near surface tomography with large central low velocity zone and elaboarated hypothesis to accommodate hot thermal diaper fuels volcanism. - this highlights fundamental problem because didn’t consider other things that the plume would imply. It’s theorised that a plume should tomographically show a large low velocity plume head in the upper mantle although the plume tail may be difficult to resolve so it cannot be assumed this would appear on a model.</a:t>
            </a:r>
          </a:p>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GB" u="sng">
                <a:solidFill>
                  <a:schemeClr val="hlink"/>
                </a:solidFill>
                <a:hlinkClick r:id="rId2"/>
              </a:rPr>
              <a:t>http://www.earth.lsa.umich.edu/~jritsema/Reprints/ritsema_etal_science1999.pdf</a:t>
            </a:r>
          </a:p>
          <a:p>
            <a:pPr rtl="0">
              <a:spcBef>
                <a:spcPts val="0"/>
              </a:spcBef>
              <a:buNone/>
            </a:pPr>
            <a:r>
              <a:t/>
            </a:r>
            <a:endParaRPr/>
          </a:p>
          <a:p>
            <a:pPr rtl="0">
              <a:spcBef>
                <a:spcPts val="0"/>
              </a:spcBef>
              <a:buNone/>
            </a:pPr>
            <a:r>
              <a:rPr lang="en-GB" u="sng">
                <a:solidFill>
                  <a:schemeClr val="hlink"/>
                </a:solidFill>
                <a:hlinkClick r:id="rId3"/>
              </a:rPr>
              <a:t>http://community.dur.ac.uk/g.r.foulger/Offprints/transzone.pdf</a:t>
            </a:r>
          </a:p>
          <a:p>
            <a:pPr rtl="0">
              <a:spcBef>
                <a:spcPts val="0"/>
              </a:spcBef>
              <a:buNone/>
            </a:pPr>
            <a:r>
              <a:t/>
            </a:r>
            <a:endParaRPr/>
          </a:p>
          <a:p>
            <a:pPr rtl="0">
              <a:spcBef>
                <a:spcPts val="0"/>
              </a:spcBef>
              <a:buNone/>
            </a:pPr>
            <a:r>
              <a:rPr lang="en-GB" u="sng">
                <a:solidFill>
                  <a:schemeClr val="hlink"/>
                </a:solidFill>
                <a:hlinkClick r:id="rId4"/>
              </a:rPr>
              <a:t>http://gizmo.geotop.uqam.ca/darbyshireF/Darbyshire_et_al_EPSL_2000.pdf</a:t>
            </a:r>
          </a:p>
          <a:p>
            <a:pPr rtl="0">
              <a:spcBef>
                <a:spcPts val="0"/>
              </a:spcBef>
              <a:buNone/>
            </a:pPr>
            <a:r>
              <a:t/>
            </a:r>
            <a:endParaRPr/>
          </a:p>
          <a:p>
            <a:pPr rtl="0">
              <a:spcBef>
                <a:spcPts val="0"/>
              </a:spcBef>
              <a:buNone/>
            </a:pPr>
            <a:r>
              <a:rPr lang="en-GB" u="sng">
                <a:solidFill>
                  <a:schemeClr val="hlink"/>
                </a:solidFill>
                <a:hlinkClick r:id="rId5"/>
              </a:rPr>
              <a:t>http://specialpapers.gsapubs.org.ezphost.dur.ac.uk/content/430/79.full</a:t>
            </a:r>
          </a:p>
          <a:p>
            <a:pPr rtl="0">
              <a:spcBef>
                <a:spcPts val="0"/>
              </a:spcBef>
              <a:buNone/>
            </a:pPr>
            <a:r>
              <a:t/>
            </a:r>
            <a:endParaRPr/>
          </a:p>
          <a:p>
            <a:pPr rtl="0">
              <a:spcBef>
                <a:spcPts val="0"/>
              </a:spcBef>
              <a:buNone/>
            </a:pPr>
            <a:r>
              <a:rPr lang="en-GB"/>
              <a:t>Tomography A-D - shows vertical cross sections at different angles through Iceland and has been used to suggets a plume especially D showing it is not a straight plume and might have migrated slightly but this is is inconclusive. Using a very similar dataset crossing Iceland from N to S (A to A’) and at approximately 45 degrees from SW to NE in B to B’. These might initally seem to show a plume but as you will notice the depth of this plot is only to 600km and not whole mantle. These datasets were used to calculate convection and internal heating which indicate a tabular and not a cylindirical anomaly which is not great enough to indicate a plume from the core-mantle boundary. Instead these authors concluded that the anomaly arose from the transition zone and no deeper. The alternative hypotheses could be clarified with greater resolution but as noone has been able to image accurately beneath the 650km with no resolution issues then this </a:t>
            </a:r>
          </a:p>
          <a:p>
            <a:pPr rtl="0">
              <a:spcBef>
                <a:spcPts val="0"/>
              </a:spcBef>
              <a:buNone/>
            </a:pPr>
            <a:r>
              <a:t/>
            </a:r>
            <a:endParaRPr/>
          </a:p>
          <a:p>
            <a:pPr rtl="0">
              <a:spcBef>
                <a:spcPts val="0"/>
              </a:spcBef>
              <a:buNone/>
            </a:pPr>
            <a:r>
              <a:rPr lang="en-GB"/>
              <a:t>Depth to Moho - The Moho marks the base of the crust and therefore the beginning of the more fluid mantle. Comparing this to the bathymetric height of Iceland compared to theoretical models of bathymetry calculated using just basaltic crust (as expected from the MOR) then we find that Iceland is sitting 3km lower than expected above sea level → this points to a submerged continental plate</a:t>
            </a:r>
          </a:p>
          <a:p>
            <a:pPr rtl="0">
              <a:spcBef>
                <a:spcPts val="0"/>
              </a:spcBef>
              <a:buNone/>
            </a:pPr>
            <a:r>
              <a:t/>
            </a:r>
            <a:endParaRPr/>
          </a:p>
          <a:p>
            <a:pPr>
              <a:spcBef>
                <a:spcPts val="0"/>
              </a:spcBef>
              <a:buNone/>
            </a:pPr>
            <a:r>
              <a:rPr lang="en-GB"/>
              <a:t>LLSVP - it is thought that LLSVPs might be a cause of mantle plumes and these super piles might be a cause of hot material. However, Deschamps and Tackley and later Zhang went on to prove through numerical models and thermochemical calculations that these LLSVPs are more likely to be due to a density difference rather than a temperature difference. Nevertheless, some still believe that these LLSVPs might be a cause of mantle plumes particularly near the edges. As of yet there are not yet no universally defined boundaries to these features and therefore Iceland may or may not lie near the edge of one of these provinces and therefore this be a contributing factor → need to remember this is just a theory and no conclusive evidence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98450" lvl="0" marL="457200" rtl="0">
              <a:spcBef>
                <a:spcPts val="0"/>
              </a:spcBef>
              <a:buClr>
                <a:schemeClr val="dk1"/>
              </a:buClr>
              <a:buSzPct val="100000"/>
              <a:buChar char="➢"/>
            </a:pPr>
            <a:r>
              <a:rPr lang="en-GB">
                <a:solidFill>
                  <a:schemeClr val="dk1"/>
                </a:solidFill>
                <a:highlight>
                  <a:srgbClr val="FFFFFF"/>
                </a:highlight>
              </a:rPr>
              <a:t>multiple studies have found the transition zone below Iceland to be 20km thinner than the average Earth, showing excellent repeatability. </a:t>
            </a:r>
          </a:p>
          <a:p>
            <a:pPr indent="-298450" lvl="0" marL="457200">
              <a:spcBef>
                <a:spcPts val="0"/>
              </a:spcBef>
              <a:buClr>
                <a:schemeClr val="dk1"/>
              </a:buClr>
              <a:buSzPct val="100000"/>
              <a:buChar char="➢"/>
            </a:pPr>
            <a:r>
              <a:rPr lang="en-GB">
                <a:solidFill>
                  <a:schemeClr val="dk1"/>
                </a:solidFill>
                <a:highlight>
                  <a:srgbClr val="FFFFFF"/>
                </a:highlight>
              </a:rPr>
              <a:t>This thinning could be the result of many things, as shown by the multiple models here, but it is generally indicative of a hot and narrow plume *originating from the lower mantle*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jpg"/><Relationship Id="rId4"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6.png"/><Relationship Id="rId4"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png"/><Relationship Id="rId4" Type="http://schemas.openxmlformats.org/officeDocument/2006/relationships/image" Target="../media/image07.png"/><Relationship Id="rId5" Type="http://schemas.openxmlformats.org/officeDocument/2006/relationships/image" Target="../media/image12.png"/><Relationship Id="rId6"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pic>
        <p:nvPicPr>
          <p:cNvPr id="50" name="Shape 50"/>
          <p:cNvPicPr preferRelativeResize="0"/>
          <p:nvPr/>
        </p:nvPicPr>
        <p:blipFill>
          <a:blip r:embed="rId3">
            <a:alphaModFix/>
          </a:blip>
          <a:stretch>
            <a:fillRect/>
          </a:stretch>
        </p:blipFill>
        <p:spPr>
          <a:xfrm>
            <a:off x="2" y="3837"/>
            <a:ext cx="9144000" cy="5135824"/>
          </a:xfrm>
          <a:prstGeom prst="rect">
            <a:avLst/>
          </a:prstGeom>
          <a:noFill/>
          <a:ln>
            <a:noFill/>
          </a:ln>
        </p:spPr>
      </p:pic>
      <p:sp>
        <p:nvSpPr>
          <p:cNvPr id="51" name="Shape 51"/>
          <p:cNvSpPr txBox="1"/>
          <p:nvPr>
            <p:ph type="title"/>
          </p:nvPr>
        </p:nvSpPr>
        <p:spPr>
          <a:xfrm>
            <a:off x="375800" y="300825"/>
            <a:ext cx="8520599" cy="572699"/>
          </a:xfrm>
          <a:prstGeom prst="rect">
            <a:avLst/>
          </a:prstGeom>
        </p:spPr>
        <p:txBody>
          <a:bodyPr anchorCtr="0" anchor="t" bIns="91425" lIns="91425" rIns="91425" tIns="91425">
            <a:noAutofit/>
          </a:bodyPr>
          <a:lstStyle/>
          <a:p>
            <a:pPr>
              <a:spcBef>
                <a:spcPts val="0"/>
              </a:spcBef>
              <a:buNone/>
            </a:pPr>
            <a:r>
              <a:rPr lang="en-GB" sz="3600">
                <a:latin typeface="Archivo Black"/>
                <a:ea typeface="Archivo Black"/>
                <a:cs typeface="Archivo Black"/>
                <a:sym typeface="Archivo Black"/>
              </a:rPr>
              <a:t>ICELAND’S PLUME</a:t>
            </a:r>
          </a:p>
        </p:txBody>
      </p:sp>
      <p:sp>
        <p:nvSpPr>
          <p:cNvPr id="52" name="Shape 52"/>
          <p:cNvSpPr txBox="1"/>
          <p:nvPr>
            <p:ph idx="1" type="body"/>
          </p:nvPr>
        </p:nvSpPr>
        <p:spPr>
          <a:xfrm>
            <a:off x="763175" y="1138500"/>
            <a:ext cx="8520599" cy="3416400"/>
          </a:xfrm>
          <a:prstGeom prst="rect">
            <a:avLst/>
          </a:prstGeom>
        </p:spPr>
        <p:txBody>
          <a:bodyPr anchorCtr="0" anchor="t" bIns="91425" lIns="91425" rIns="91425" tIns="91425">
            <a:noAutofit/>
          </a:bodyPr>
          <a:lstStyle/>
          <a:p>
            <a:pPr>
              <a:spcBef>
                <a:spcPts val="0"/>
              </a:spcBef>
              <a:buNone/>
            </a:pPr>
            <a:r>
              <a:rPr lang="en-GB" sz="2400">
                <a:solidFill>
                  <a:srgbClr val="F3F3F3"/>
                </a:solidFill>
                <a:latin typeface="Pacifico"/>
                <a:ea typeface="Pacifico"/>
                <a:cs typeface="Pacifico"/>
                <a:sym typeface="Pacifico"/>
              </a:rPr>
              <a:t>and the existential crisis</a:t>
            </a:r>
          </a:p>
        </p:txBody>
      </p:sp>
      <p:sp>
        <p:nvSpPr>
          <p:cNvPr id="53" name="Shape 53"/>
          <p:cNvSpPr txBox="1"/>
          <p:nvPr>
            <p:ph idx="2" type="subTitle"/>
          </p:nvPr>
        </p:nvSpPr>
        <p:spPr>
          <a:xfrm>
            <a:off x="5766625" y="3771375"/>
            <a:ext cx="3217499" cy="1198799"/>
          </a:xfrm>
          <a:prstGeom prst="rect">
            <a:avLst/>
          </a:prstGeom>
        </p:spPr>
        <p:txBody>
          <a:bodyPr anchorCtr="0" anchor="t" bIns="91425" lIns="91425" rIns="91425" tIns="91425">
            <a:noAutofit/>
          </a:bodyPr>
          <a:lstStyle/>
          <a:p>
            <a:pPr lvl="0" rtl="0" algn="r">
              <a:spcBef>
                <a:spcPts val="0"/>
              </a:spcBef>
              <a:buNone/>
            </a:pPr>
            <a:r>
              <a:rPr lang="en-GB" sz="1200">
                <a:solidFill>
                  <a:srgbClr val="FFFFFF"/>
                </a:solidFill>
                <a:latin typeface="Archivo Black"/>
                <a:ea typeface="Archivo Black"/>
                <a:cs typeface="Archivo Black"/>
                <a:sym typeface="Archivo Black"/>
              </a:rPr>
              <a:t>By Olivia Adams, Isabel Ashman, Robyn Brailey, Heather Martin, Ryan Northam, Emma Ownsworth, Hannah Rogers, Yannick Withoos, Jackie Woodburn</a:t>
            </a:r>
          </a:p>
          <a:p>
            <a:pPr lvl="0" rtl="0" algn="r">
              <a:spcBef>
                <a:spcPts val="0"/>
              </a:spcBef>
              <a:buNone/>
            </a:pPr>
            <a:r>
              <a:t/>
            </a:r>
            <a:endParaRPr>
              <a:solidFill>
                <a:srgbClr val="FFFFFF"/>
              </a:solidFill>
            </a:endParaRPr>
          </a:p>
          <a:p>
            <a:pPr lvl="0" rtl="0" algn="r">
              <a:spcBef>
                <a:spcPts val="0"/>
              </a:spcBef>
              <a:buNone/>
            </a:pPr>
            <a:r>
              <a:t/>
            </a:r>
            <a:endParaRPr sz="1000">
              <a:solidFill>
                <a:srgbClr val="FFFFFF"/>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599" cy="1049100"/>
          </a:xfrm>
          <a:prstGeom prst="rect">
            <a:avLst/>
          </a:prstGeom>
        </p:spPr>
        <p:txBody>
          <a:bodyPr anchorCtr="0" anchor="t" bIns="91425" lIns="91425" rIns="91425" tIns="91425">
            <a:noAutofit/>
          </a:bodyPr>
          <a:lstStyle/>
          <a:p>
            <a:pPr>
              <a:spcBef>
                <a:spcPts val="0"/>
              </a:spcBef>
              <a:buNone/>
            </a:pPr>
            <a:r>
              <a:rPr lang="en-GB"/>
              <a:t>Observed anomalies at the core-mantle boundary (CMB)</a:t>
            </a:r>
          </a:p>
        </p:txBody>
      </p:sp>
      <p:pic>
        <p:nvPicPr>
          <p:cNvPr id="133" name="Shape 133"/>
          <p:cNvPicPr preferRelativeResize="0"/>
          <p:nvPr/>
        </p:nvPicPr>
        <p:blipFill>
          <a:blip r:embed="rId3">
            <a:alphaModFix/>
          </a:blip>
          <a:stretch>
            <a:fillRect/>
          </a:stretch>
        </p:blipFill>
        <p:spPr>
          <a:xfrm>
            <a:off x="1904587" y="1101600"/>
            <a:ext cx="5334825" cy="35793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599" cy="4344299"/>
          </a:xfrm>
          <a:prstGeom prst="rect">
            <a:avLst/>
          </a:prstGeom>
        </p:spPr>
        <p:txBody>
          <a:bodyPr anchorCtr="0" anchor="t" bIns="91425" lIns="91425" rIns="91425" tIns="91425">
            <a:noAutofit/>
          </a:bodyPr>
          <a:lstStyle/>
          <a:p>
            <a:pPr rtl="0" algn="ctr">
              <a:spcBef>
                <a:spcPts val="0"/>
              </a:spcBef>
              <a:buNone/>
            </a:pPr>
            <a:r>
              <a:t/>
            </a:r>
            <a:endParaRPr sz="4800"/>
          </a:p>
          <a:p>
            <a:pPr rtl="0" algn="ctr">
              <a:spcBef>
                <a:spcPts val="0"/>
              </a:spcBef>
              <a:buNone/>
            </a:pPr>
            <a:r>
              <a:rPr lang="en-GB" sz="4800"/>
              <a:t>Thanks</a:t>
            </a:r>
          </a:p>
          <a:p>
            <a:pPr rtl="0" algn="ctr">
              <a:spcBef>
                <a:spcPts val="0"/>
              </a:spcBef>
              <a:buNone/>
            </a:pPr>
            <a:r>
              <a:rPr lang="en-GB" sz="4800"/>
              <a:t>for</a:t>
            </a:r>
          </a:p>
          <a:p>
            <a:pPr algn="ctr">
              <a:spcBef>
                <a:spcPts val="0"/>
              </a:spcBef>
              <a:buNone/>
            </a:pPr>
            <a:r>
              <a:rPr lang="en-GB" sz="4800"/>
              <a:t>listening!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51100"/>
            <a:ext cx="8520599" cy="572699"/>
          </a:xfrm>
          <a:prstGeom prst="rect">
            <a:avLst/>
          </a:prstGeom>
        </p:spPr>
        <p:txBody>
          <a:bodyPr anchorCtr="0" anchor="t" bIns="91425" lIns="91425" rIns="91425" tIns="91425">
            <a:noAutofit/>
          </a:bodyPr>
          <a:lstStyle/>
          <a:p>
            <a:pPr>
              <a:spcBef>
                <a:spcPts val="0"/>
              </a:spcBef>
              <a:buNone/>
            </a:pPr>
            <a:r>
              <a:rPr lang="en-GB"/>
              <a:t>References</a:t>
            </a:r>
          </a:p>
        </p:txBody>
      </p:sp>
      <p:sp>
        <p:nvSpPr>
          <p:cNvPr id="144" name="Shape 144"/>
          <p:cNvSpPr txBox="1"/>
          <p:nvPr>
            <p:ph idx="1" type="body"/>
          </p:nvPr>
        </p:nvSpPr>
        <p:spPr>
          <a:xfrm>
            <a:off x="311700" y="623800"/>
            <a:ext cx="8520599" cy="4326599"/>
          </a:xfrm>
          <a:prstGeom prst="rect">
            <a:avLst/>
          </a:prstGeom>
        </p:spPr>
        <p:txBody>
          <a:bodyPr anchorCtr="0" anchor="t" bIns="91425" lIns="91425" rIns="91425" tIns="91425">
            <a:noAutofit/>
          </a:bodyPr>
          <a:lstStyle/>
          <a:p>
            <a:pPr indent="457200" rtl="0">
              <a:lnSpc>
                <a:spcPct val="100000"/>
              </a:lnSpc>
              <a:spcBef>
                <a:spcPts val="0"/>
              </a:spcBef>
              <a:spcAft>
                <a:spcPts val="0"/>
              </a:spcAft>
              <a:buNone/>
            </a:pPr>
            <a:r>
              <a:rPr lang="en-GB" sz="1000"/>
              <a:t>C. Stein, S. Stein, D. Anderson, N. Sleep and G. Foulger, 2003, </a:t>
            </a:r>
            <a:r>
              <a:rPr i="1" lang="en-GB" sz="1000"/>
              <a:t>Discussion: mantle plumes, </a:t>
            </a:r>
            <a:r>
              <a:rPr lang="en-GB" sz="1000"/>
              <a:t>Astronomy &amp; Geophysics, Vol 44 Issue 1 pp 1.08-1.10</a:t>
            </a:r>
          </a:p>
          <a:p>
            <a:pPr indent="457200" rtl="0">
              <a:lnSpc>
                <a:spcPct val="100000"/>
              </a:lnSpc>
              <a:spcBef>
                <a:spcPts val="0"/>
              </a:spcBef>
              <a:spcAft>
                <a:spcPts val="0"/>
              </a:spcAft>
              <a:buNone/>
            </a:pPr>
            <a:r>
              <a:rPr lang="en-GB" sz="1000"/>
              <a:t>Dam. G, M. Larsen, M. Sonderholm; 1998; </a:t>
            </a:r>
            <a:r>
              <a:rPr i="1" lang="en-GB" sz="1000"/>
              <a:t>Sedimentary Response to Mantle Plumes: Implications from Paleocene Onshore Successions, West and East Greenland</a:t>
            </a:r>
            <a:r>
              <a:rPr lang="en-GB" sz="1000"/>
              <a:t>; Geology; Vol 25; pp 207-210</a:t>
            </a:r>
          </a:p>
          <a:p>
            <a:pPr indent="457200" rtl="0">
              <a:lnSpc>
                <a:spcPct val="100000"/>
              </a:lnSpc>
              <a:spcBef>
                <a:spcPts val="0"/>
              </a:spcBef>
              <a:spcAft>
                <a:spcPts val="0"/>
              </a:spcAft>
              <a:buNone/>
            </a:pPr>
            <a:r>
              <a:rPr lang="en-GB" sz="1000"/>
              <a:t>Dapeng, Zhao, 2001, </a:t>
            </a:r>
            <a:r>
              <a:rPr i="1" lang="en-GB" sz="1000"/>
              <a:t>Seismic Structure and Origin of Hotspots and Mantle Plumes</a:t>
            </a:r>
            <a:r>
              <a:rPr lang="en-GB" sz="1000"/>
              <a:t>, Earth and Planetary Science Letters, Vol 192(3), pp 251-265</a:t>
            </a:r>
          </a:p>
          <a:p>
            <a:pPr indent="457200" rtl="0">
              <a:lnSpc>
                <a:spcPct val="100000"/>
              </a:lnSpc>
              <a:spcBef>
                <a:spcPts val="0"/>
              </a:spcBef>
              <a:spcAft>
                <a:spcPts val="0"/>
              </a:spcAft>
              <a:buNone/>
            </a:pPr>
            <a:r>
              <a:rPr lang="en-GB" sz="1000"/>
              <a:t>F. Darbyshire, R. White, K. Priestly, 2000, </a:t>
            </a:r>
            <a:r>
              <a:rPr i="1" lang="en-GB" sz="1000"/>
              <a:t>Structure of the crust and uppermost mantle of Iceland from a combined seismic and gravity study</a:t>
            </a:r>
          </a:p>
          <a:p>
            <a:pPr indent="457200" rtl="0">
              <a:lnSpc>
                <a:spcPct val="100000"/>
              </a:lnSpc>
              <a:spcBef>
                <a:spcPts val="0"/>
              </a:spcBef>
              <a:spcAft>
                <a:spcPts val="0"/>
              </a:spcAft>
              <a:buNone/>
            </a:pPr>
            <a:r>
              <a:rPr lang="en-GB" sz="1000"/>
              <a:t>E. J. Garnero, T. Lay, A. McNamara, 2007, </a:t>
            </a:r>
            <a:r>
              <a:rPr i="1" lang="en-GB" sz="1000"/>
              <a:t>Implications of lower-mantle structural heterogeneity for the existence and nature of whole-mantle plumes</a:t>
            </a:r>
          </a:p>
          <a:p>
            <a:pPr indent="457200" rtl="0">
              <a:lnSpc>
                <a:spcPct val="100000"/>
              </a:lnSpc>
              <a:spcBef>
                <a:spcPts val="0"/>
              </a:spcBef>
              <a:spcAft>
                <a:spcPts val="0"/>
              </a:spcAft>
              <a:buNone/>
            </a:pPr>
            <a:r>
              <a:rPr lang="en-GB" sz="1000"/>
              <a:t>G.R. Foulger, D.G. Anderson, 2001, </a:t>
            </a:r>
            <a:r>
              <a:rPr i="1" lang="en-GB" sz="1000"/>
              <a:t>Is Iceland underlain by a plume in the lower mantle? Seismology and helium isotopes</a:t>
            </a:r>
            <a:r>
              <a:rPr lang="en-GB" sz="1000"/>
              <a:t>, Geophysics, Volume 145, F1-F5</a:t>
            </a:r>
          </a:p>
          <a:p>
            <a:pPr indent="457200" rtl="0">
              <a:lnSpc>
                <a:spcPct val="100000"/>
              </a:lnSpc>
              <a:spcBef>
                <a:spcPts val="0"/>
              </a:spcBef>
              <a:spcAft>
                <a:spcPts val="0"/>
              </a:spcAft>
              <a:buNone/>
            </a:pPr>
            <a:r>
              <a:rPr lang="en-GB" sz="1000"/>
              <a:t>G. R. Foulger et al., 2000, </a:t>
            </a:r>
            <a:r>
              <a:rPr i="1" lang="en-GB" sz="1000"/>
              <a:t>The seismic anomaly beneath Iceland extends down to the transition zone and no deeper</a:t>
            </a:r>
          </a:p>
          <a:p>
            <a:pPr indent="457200" rtl="0">
              <a:lnSpc>
                <a:spcPct val="100000"/>
              </a:lnSpc>
              <a:spcBef>
                <a:spcPts val="0"/>
              </a:spcBef>
              <a:spcAft>
                <a:spcPts val="0"/>
              </a:spcAft>
              <a:buNone/>
            </a:pPr>
            <a:r>
              <a:rPr lang="en-GB" sz="1000"/>
              <a:t>Gillian R. Foulger, James H. Natland, Don L. Anderson, 2005, </a:t>
            </a:r>
            <a:r>
              <a:rPr i="1" lang="en-GB" sz="1000"/>
              <a:t>Genesis of the Iceland Melt Anomaly</a:t>
            </a:r>
            <a:r>
              <a:rPr lang="en-GB" sz="1000"/>
              <a:t>, Geological Society of America, Special Paper 388</a:t>
            </a:r>
          </a:p>
          <a:p>
            <a:pPr indent="457200" lvl="0" rtl="0">
              <a:lnSpc>
                <a:spcPct val="100000"/>
              </a:lnSpc>
              <a:spcBef>
                <a:spcPts val="0"/>
              </a:spcBef>
              <a:spcAft>
                <a:spcPts val="0"/>
              </a:spcAft>
              <a:buClr>
                <a:schemeClr val="dk1"/>
              </a:buClr>
              <a:buSzPct val="110000"/>
              <a:buFont typeface="Arial"/>
              <a:buNone/>
            </a:pPr>
            <a:r>
              <a:rPr lang="en-GB" sz="1000"/>
              <a:t>G.R.Foulger, J.H.Natlands, D.L.Anderson, Iceland is fertile:The geochemistry of icelandic lavas indicates extensive melting of subducted Iapetus crust in Caledonian suture. </a:t>
            </a:r>
          </a:p>
          <a:p>
            <a:pPr indent="457200" lvl="0" rtl="0">
              <a:lnSpc>
                <a:spcPct val="100000"/>
              </a:lnSpc>
              <a:spcBef>
                <a:spcPts val="0"/>
              </a:spcBef>
              <a:spcAft>
                <a:spcPts val="0"/>
              </a:spcAft>
              <a:buClr>
                <a:schemeClr val="dk1"/>
              </a:buClr>
              <a:buSzPct val="110000"/>
              <a:buFont typeface="Arial"/>
              <a:buNone/>
            </a:pPr>
            <a:r>
              <a:rPr lang="en-GB" sz="1000"/>
              <a:t>J. Ritsema, H. van Heijst, J. Woodhouse, 1999, </a:t>
            </a:r>
            <a:r>
              <a:rPr i="1" lang="en-GB" sz="1000"/>
              <a:t>Complex Shear Wave Velocity Structure Imaged Beneath Africa and Iceland</a:t>
            </a:r>
          </a:p>
          <a:p>
            <a:pPr indent="457200" rtl="0">
              <a:lnSpc>
                <a:spcPct val="100000"/>
              </a:lnSpc>
              <a:spcBef>
                <a:spcPts val="0"/>
              </a:spcBef>
              <a:spcAft>
                <a:spcPts val="0"/>
              </a:spcAft>
              <a:buNone/>
            </a:pPr>
            <a:r>
              <a:rPr lang="en-GB" sz="1000"/>
              <a:t>Larson. L, et al., 2009, Tectonomagmatic events during stretching and basin formation in the Labrador Sea and the Davis Strait: evidence from age and composition of Mesozoic to Palaeogene dyke swarms in West Greenland, Journal of the Geological Society, London, Vol 166, pp 999-1012</a:t>
            </a:r>
          </a:p>
          <a:p>
            <a:pPr indent="457200" rtl="0">
              <a:lnSpc>
                <a:spcPct val="100000"/>
              </a:lnSpc>
              <a:spcBef>
                <a:spcPts val="0"/>
              </a:spcBef>
              <a:spcAft>
                <a:spcPts val="0"/>
              </a:spcAft>
              <a:buNone/>
            </a:pPr>
            <a:r>
              <a:rPr lang="en-GB" sz="1000"/>
              <a:t>Marquart, Gabriele, H. Schmeling, 2004, </a:t>
            </a:r>
            <a:r>
              <a:rPr i="1" lang="en-GB" sz="1000"/>
              <a:t>A Dynamic Model for the Iceland Plume and the North Atlantic Based on Tomography and Gravity Data</a:t>
            </a:r>
            <a:r>
              <a:rPr lang="en-GB" sz="1000"/>
              <a:t>, Geophysical Journal International, Vol 159(1), pp 40-52</a:t>
            </a:r>
          </a:p>
          <a:p>
            <a:pPr indent="457200" rtl="0">
              <a:lnSpc>
                <a:spcPct val="100000"/>
              </a:lnSpc>
              <a:spcBef>
                <a:spcPts val="0"/>
              </a:spcBef>
              <a:spcAft>
                <a:spcPts val="0"/>
              </a:spcAft>
              <a:buNone/>
            </a:pPr>
            <a:r>
              <a:rPr lang="en-GB" sz="1000"/>
              <a:t>Shen, Yang, S.C. Solomon, I. T. Bjarnason, C.J. Wolfe, 1998, </a:t>
            </a:r>
            <a:r>
              <a:rPr i="1" lang="en-GB" sz="1000"/>
              <a:t>Seismic Evidence for a Lower-Mantle Origin of the Iceland Plume</a:t>
            </a:r>
            <a:r>
              <a:rPr lang="en-GB" sz="1000"/>
              <a:t>, Nature, Vol 395, pp 62-65</a:t>
            </a:r>
          </a:p>
          <a:p>
            <a:pPr indent="457200" rtl="0">
              <a:lnSpc>
                <a:spcPct val="100000"/>
              </a:lnSpc>
              <a:spcBef>
                <a:spcPts val="0"/>
              </a:spcBef>
              <a:spcAft>
                <a:spcPts val="0"/>
              </a:spcAft>
              <a:buNone/>
            </a:pPr>
            <a:r>
              <a:rPr lang="en-GB" sz="1000"/>
              <a:t>Zhao, Dapeng, 2007, </a:t>
            </a:r>
            <a:r>
              <a:rPr i="1" lang="en-GB" sz="1000"/>
              <a:t>Seismic Images Under 60 Hotspots: Search for Mantle Plumes</a:t>
            </a:r>
            <a:r>
              <a:rPr lang="en-GB" sz="1000"/>
              <a:t>, Gondwana Research, Vol 12(4), pp 335-355</a:t>
            </a:r>
          </a:p>
          <a:p>
            <a:pPr indent="457200" rtl="0">
              <a:lnSpc>
                <a:spcPct val="100000"/>
              </a:lnSpc>
              <a:spcBef>
                <a:spcPts val="0"/>
              </a:spcBef>
              <a:spcAft>
                <a:spcPts val="0"/>
              </a:spcAft>
              <a:buNone/>
            </a:pPr>
            <a:r>
              <a:rPr lang="en-GB" sz="1000"/>
              <a:t>Zhao, Dapeng, 2001, </a:t>
            </a:r>
            <a:r>
              <a:rPr i="1" lang="en-GB" sz="1000"/>
              <a:t>Seismic Structure and Origin of Hotspots and Mantle Plumes</a:t>
            </a:r>
            <a:r>
              <a:rPr lang="en-GB" sz="1000"/>
              <a:t>, Earth and Planetary Science Letters, Vol 192(3), pp 251-265</a:t>
            </a:r>
          </a:p>
          <a:p>
            <a:pPr>
              <a:lnSpc>
                <a:spcPct val="100000"/>
              </a:lnSpc>
              <a:spcBef>
                <a:spcPts val="0"/>
              </a:spcBef>
              <a:spcAft>
                <a:spcPts val="0"/>
              </a:spcAft>
              <a:buNone/>
            </a:pPr>
            <a:r>
              <a:t/>
            </a:r>
            <a:endParaRPr sz="12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Introduction to Iceland</a:t>
            </a:r>
          </a:p>
        </p:txBody>
      </p:sp>
      <p:sp>
        <p:nvSpPr>
          <p:cNvPr id="59" name="Shape 59"/>
          <p:cNvSpPr txBox="1"/>
          <p:nvPr>
            <p:ph idx="1" type="body"/>
          </p:nvPr>
        </p:nvSpPr>
        <p:spPr>
          <a:xfrm>
            <a:off x="194750" y="1152475"/>
            <a:ext cx="4372499" cy="3416400"/>
          </a:xfrm>
          <a:prstGeom prst="rect">
            <a:avLst/>
          </a:prstGeom>
        </p:spPr>
        <p:txBody>
          <a:bodyPr anchorCtr="0" anchor="t" bIns="91425" lIns="91425" rIns="91425" tIns="91425">
            <a:noAutofit/>
          </a:bodyPr>
          <a:lstStyle/>
          <a:p>
            <a:pPr indent="-228600" lvl="0" marL="457200" rtl="0">
              <a:spcBef>
                <a:spcPts val="0"/>
              </a:spcBef>
            </a:pPr>
            <a:r>
              <a:rPr lang="en-GB"/>
              <a:t>Located on the Mid-Atlantic Ridge</a:t>
            </a:r>
          </a:p>
          <a:p>
            <a:pPr indent="-228600" lvl="0" marL="457200" rtl="0">
              <a:spcBef>
                <a:spcPts val="0"/>
              </a:spcBef>
            </a:pPr>
            <a:r>
              <a:rPr lang="en-GB"/>
              <a:t>Eruption of material for 55-60Myr </a:t>
            </a:r>
          </a:p>
          <a:p>
            <a:pPr indent="-228600" lvl="0" marL="457200" rtl="0">
              <a:spcBef>
                <a:spcPts val="0"/>
              </a:spcBef>
            </a:pPr>
            <a:r>
              <a:rPr lang="en-GB"/>
              <a:t>Major composition is basaltic suite of rocks</a:t>
            </a:r>
          </a:p>
          <a:p>
            <a:pPr indent="-228600" lvl="0" marL="457200" rtl="0">
              <a:spcBef>
                <a:spcPts val="0"/>
              </a:spcBef>
            </a:pPr>
            <a:r>
              <a:rPr lang="en-GB"/>
              <a:t>Oldest rocks at the surface are 16Ma</a:t>
            </a:r>
          </a:p>
          <a:p>
            <a:pPr indent="-228600" lvl="0" marL="457200" rtl="0">
              <a:spcBef>
                <a:spcPts val="0"/>
              </a:spcBef>
            </a:pPr>
            <a:r>
              <a:rPr lang="en-GB"/>
              <a:t>Most active in the south west region</a:t>
            </a:r>
          </a:p>
          <a:p>
            <a:pPr indent="-228600" lvl="0" marL="457200" rtl="0">
              <a:spcBef>
                <a:spcPts val="0"/>
              </a:spcBef>
            </a:pPr>
            <a:r>
              <a:rPr lang="en-GB"/>
              <a:t>Recent eruptions:</a:t>
            </a:r>
          </a:p>
          <a:p>
            <a:pPr indent="-228600" lvl="1" marL="914400" rtl="0">
              <a:spcBef>
                <a:spcPts val="0"/>
              </a:spcBef>
            </a:pPr>
            <a:r>
              <a:rPr lang="en-GB"/>
              <a:t>Eyjafjallajökull 2010</a:t>
            </a:r>
          </a:p>
          <a:p>
            <a:pPr indent="-228600" lvl="1" marL="914400">
              <a:spcBef>
                <a:spcPts val="0"/>
              </a:spcBef>
            </a:pPr>
            <a:r>
              <a:rPr lang="en-GB"/>
              <a:t>Grímsvötn 2004, 2011</a:t>
            </a:r>
          </a:p>
        </p:txBody>
      </p:sp>
      <p:pic>
        <p:nvPicPr>
          <p:cNvPr id="60" name="Shape 60"/>
          <p:cNvPicPr preferRelativeResize="0"/>
          <p:nvPr/>
        </p:nvPicPr>
        <p:blipFill>
          <a:blip r:embed="rId3">
            <a:alphaModFix/>
          </a:blip>
          <a:stretch>
            <a:fillRect/>
          </a:stretch>
        </p:blipFill>
        <p:spPr>
          <a:xfrm>
            <a:off x="4676475" y="720775"/>
            <a:ext cx="4286250" cy="3848100"/>
          </a:xfrm>
          <a:prstGeom prst="rect">
            <a:avLst/>
          </a:prstGeom>
          <a:noFill/>
          <a:ln>
            <a:noFill/>
          </a:ln>
        </p:spPr>
      </p:pic>
      <p:sp>
        <p:nvSpPr>
          <p:cNvPr id="61" name="Shape 61"/>
          <p:cNvSpPr txBox="1"/>
          <p:nvPr/>
        </p:nvSpPr>
        <p:spPr>
          <a:xfrm>
            <a:off x="4863300" y="4686775"/>
            <a:ext cx="3968999" cy="347999"/>
          </a:xfrm>
          <a:prstGeom prst="rect">
            <a:avLst/>
          </a:prstGeom>
          <a:noFill/>
          <a:ln>
            <a:noFill/>
          </a:ln>
        </p:spPr>
        <p:txBody>
          <a:bodyPr anchorCtr="0" anchor="t" bIns="91425" lIns="91425" rIns="91425" tIns="91425">
            <a:noAutofit/>
          </a:bodyPr>
          <a:lstStyle/>
          <a:p>
            <a:pPr>
              <a:spcBef>
                <a:spcPts val="0"/>
              </a:spcBef>
              <a:buNone/>
            </a:pPr>
            <a:r>
              <a:rPr lang="en-GB" sz="1000"/>
              <a:t>Source: soest.hawaii.edu/HIGP/Faculty/hey/rr2007/icelandgeo.html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130025" y="118025"/>
            <a:ext cx="5235300" cy="572699"/>
          </a:xfrm>
          <a:prstGeom prst="rect">
            <a:avLst/>
          </a:prstGeom>
        </p:spPr>
        <p:txBody>
          <a:bodyPr anchorCtr="0" anchor="t" bIns="91425" lIns="91425" rIns="91425" tIns="91425">
            <a:noAutofit/>
          </a:bodyPr>
          <a:lstStyle/>
          <a:p>
            <a:pPr>
              <a:spcBef>
                <a:spcPts val="0"/>
              </a:spcBef>
              <a:buNone/>
            </a:pPr>
            <a:r>
              <a:rPr lang="en-GB"/>
              <a:t>Precursors and Onset of Activity</a:t>
            </a:r>
          </a:p>
        </p:txBody>
      </p:sp>
      <p:sp>
        <p:nvSpPr>
          <p:cNvPr id="67" name="Shape 67"/>
          <p:cNvSpPr txBox="1"/>
          <p:nvPr>
            <p:ph idx="1" type="body"/>
          </p:nvPr>
        </p:nvSpPr>
        <p:spPr>
          <a:xfrm>
            <a:off x="311700" y="1152475"/>
            <a:ext cx="3600299" cy="3416400"/>
          </a:xfrm>
          <a:prstGeom prst="rect">
            <a:avLst/>
          </a:prstGeom>
        </p:spPr>
        <p:txBody>
          <a:bodyPr anchorCtr="0" anchor="t" bIns="91425" lIns="91425" rIns="91425" tIns="91425">
            <a:noAutofit/>
          </a:bodyPr>
          <a:lstStyle/>
          <a:p>
            <a:pPr indent="-228600" lvl="0" marL="457200" rtl="0">
              <a:spcBef>
                <a:spcPts val="0"/>
              </a:spcBef>
            </a:pPr>
            <a:r>
              <a:rPr b="1" lang="en-GB"/>
              <a:t>Plume:</a:t>
            </a:r>
            <a:r>
              <a:rPr lang="en-GB"/>
              <a:t> uplift → subsidence → volcanism</a:t>
            </a:r>
          </a:p>
          <a:p>
            <a:pPr indent="-228600" lvl="0" marL="457200" rtl="0">
              <a:spcBef>
                <a:spcPts val="0"/>
              </a:spcBef>
            </a:pPr>
            <a:r>
              <a:rPr lang="en-GB"/>
              <a:t>1.3km uplift in W Greenland</a:t>
            </a:r>
          </a:p>
          <a:p>
            <a:pPr indent="-228600" lvl="0" marL="457200" rtl="0">
              <a:spcBef>
                <a:spcPts val="0"/>
              </a:spcBef>
            </a:pPr>
            <a:r>
              <a:rPr lang="en-GB"/>
              <a:t>Not able to be calculated in E Greenland</a:t>
            </a:r>
          </a:p>
          <a:p>
            <a:pPr indent="-228600" lvl="0" marL="457200" rtl="0">
              <a:spcBef>
                <a:spcPts val="0"/>
              </a:spcBef>
            </a:pPr>
            <a:r>
              <a:rPr lang="en-GB"/>
              <a:t>Sediments only not enough evidence</a:t>
            </a:r>
          </a:p>
          <a:p>
            <a:pPr indent="-228600" lvl="0" marL="457200" rtl="0">
              <a:spcBef>
                <a:spcPts val="0"/>
              </a:spcBef>
            </a:pPr>
            <a:r>
              <a:rPr b="1" lang="en-GB"/>
              <a:t>Plate: </a:t>
            </a:r>
            <a:r>
              <a:rPr lang="en-GB"/>
              <a:t>rifting of North Atlantic</a:t>
            </a:r>
          </a:p>
          <a:p>
            <a:pPr indent="-228600" lvl="0" marL="457200" rtl="0">
              <a:spcBef>
                <a:spcPts val="0"/>
              </a:spcBef>
            </a:pPr>
            <a:r>
              <a:rPr lang="en-GB"/>
              <a:t>Cretaceous intrusions</a:t>
            </a:r>
          </a:p>
          <a:p>
            <a:pPr indent="-228600" lvl="0" marL="457200">
              <a:spcBef>
                <a:spcPts val="0"/>
              </a:spcBef>
            </a:pPr>
            <a:r>
              <a:rPr lang="en-GB"/>
              <a:t>Subducted Iapetus slab</a:t>
            </a:r>
          </a:p>
        </p:txBody>
      </p:sp>
      <p:pic>
        <p:nvPicPr>
          <p:cNvPr id="68" name="Shape 68"/>
          <p:cNvPicPr preferRelativeResize="0"/>
          <p:nvPr/>
        </p:nvPicPr>
        <p:blipFill>
          <a:blip r:embed="rId3">
            <a:alphaModFix/>
          </a:blip>
          <a:stretch>
            <a:fillRect/>
          </a:stretch>
        </p:blipFill>
        <p:spPr>
          <a:xfrm>
            <a:off x="5268400" y="220700"/>
            <a:ext cx="3811450" cy="4381799"/>
          </a:xfrm>
          <a:prstGeom prst="rect">
            <a:avLst/>
          </a:prstGeom>
          <a:noFill/>
          <a:ln>
            <a:noFill/>
          </a:ln>
        </p:spPr>
      </p:pic>
      <p:sp>
        <p:nvSpPr>
          <p:cNvPr id="69" name="Shape 69"/>
          <p:cNvSpPr txBox="1"/>
          <p:nvPr/>
        </p:nvSpPr>
        <p:spPr>
          <a:xfrm>
            <a:off x="5976375" y="4602500"/>
            <a:ext cx="2825099" cy="258900"/>
          </a:xfrm>
          <a:prstGeom prst="rect">
            <a:avLst/>
          </a:prstGeom>
          <a:noFill/>
          <a:ln>
            <a:noFill/>
          </a:ln>
        </p:spPr>
        <p:txBody>
          <a:bodyPr anchorCtr="0" anchor="t" bIns="91425" lIns="91425" rIns="91425" tIns="91425">
            <a:noAutofit/>
          </a:bodyPr>
          <a:lstStyle/>
          <a:p>
            <a:pPr>
              <a:spcBef>
                <a:spcPts val="0"/>
              </a:spcBef>
              <a:buNone/>
            </a:pPr>
            <a:r>
              <a:rPr lang="en-GB"/>
              <a:t>Larson et. al (2009)</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Time History of Volcanism</a:t>
            </a:r>
          </a:p>
        </p:txBody>
      </p:sp>
      <p:sp>
        <p:nvSpPr>
          <p:cNvPr id="75" name="Shape 75"/>
          <p:cNvSpPr txBox="1"/>
          <p:nvPr>
            <p:ph idx="1" type="body"/>
          </p:nvPr>
        </p:nvSpPr>
        <p:spPr>
          <a:xfrm>
            <a:off x="311700" y="1017725"/>
            <a:ext cx="4561200" cy="2925000"/>
          </a:xfrm>
          <a:prstGeom prst="rect">
            <a:avLst/>
          </a:prstGeom>
        </p:spPr>
        <p:txBody>
          <a:bodyPr anchorCtr="0" anchor="t" bIns="91425" lIns="91425" rIns="91425" tIns="91425">
            <a:noAutofit/>
          </a:bodyPr>
          <a:lstStyle/>
          <a:p>
            <a:pPr rtl="0">
              <a:spcBef>
                <a:spcPts val="0"/>
              </a:spcBef>
              <a:buNone/>
            </a:pPr>
            <a:r>
              <a:rPr b="1" lang="en-GB"/>
              <a:t>Plume:</a:t>
            </a:r>
          </a:p>
          <a:p>
            <a:pPr indent="-228600" lvl="0" marL="457200" rtl="0">
              <a:spcBef>
                <a:spcPts val="0"/>
              </a:spcBef>
            </a:pPr>
            <a:r>
              <a:rPr lang="en-GB"/>
              <a:t>Large flood basalt eruptions are present but we are unsure whether volcanism onsets this</a:t>
            </a:r>
          </a:p>
          <a:p>
            <a:pPr lvl="0" rtl="0">
              <a:spcBef>
                <a:spcPts val="0"/>
              </a:spcBef>
              <a:buNone/>
            </a:pPr>
            <a:r>
              <a:rPr b="1" lang="en-GB"/>
              <a:t>Plate:</a:t>
            </a:r>
          </a:p>
          <a:p>
            <a:pPr indent="-228600" lvl="0" marL="457200" rtl="0">
              <a:spcBef>
                <a:spcPts val="0"/>
              </a:spcBef>
            </a:pPr>
            <a:r>
              <a:rPr lang="en-GB"/>
              <a:t>Intermittent volcanism</a:t>
            </a:r>
          </a:p>
          <a:p>
            <a:pPr indent="-228600" lvl="0" marL="457200" rtl="0">
              <a:spcBef>
                <a:spcPts val="0"/>
              </a:spcBef>
            </a:pPr>
            <a:r>
              <a:rPr lang="en-GB"/>
              <a:t>Persistent widespread volcanism - little evidence associated with a migrating point source</a:t>
            </a:r>
          </a:p>
          <a:p>
            <a:pPr indent="-228600" lvl="0" marL="457200" rtl="0">
              <a:spcBef>
                <a:spcPts val="0"/>
              </a:spcBef>
            </a:pPr>
            <a:r>
              <a:rPr lang="en-GB"/>
              <a:t>Anomalous melting</a:t>
            </a:r>
          </a:p>
        </p:txBody>
      </p:sp>
      <p:pic>
        <p:nvPicPr>
          <p:cNvPr id="76" name="Shape 76"/>
          <p:cNvPicPr preferRelativeResize="0"/>
          <p:nvPr/>
        </p:nvPicPr>
        <p:blipFill rotWithShape="1">
          <a:blip r:embed="rId3">
            <a:alphaModFix/>
          </a:blip>
          <a:srcRect b="10634" l="58304" r="12460" t="19950"/>
          <a:stretch/>
        </p:blipFill>
        <p:spPr>
          <a:xfrm>
            <a:off x="5387575" y="79987"/>
            <a:ext cx="3373324" cy="49835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Chemical and Temperature Anomalies</a:t>
            </a:r>
          </a:p>
        </p:txBody>
      </p:sp>
      <p:sp>
        <p:nvSpPr>
          <p:cNvPr id="82" name="Shape 82"/>
          <p:cNvSpPr txBox="1"/>
          <p:nvPr>
            <p:ph idx="1" type="body"/>
          </p:nvPr>
        </p:nvSpPr>
        <p:spPr>
          <a:xfrm>
            <a:off x="311700" y="1152475"/>
            <a:ext cx="3831299" cy="3416400"/>
          </a:xfrm>
          <a:prstGeom prst="rect">
            <a:avLst/>
          </a:prstGeom>
        </p:spPr>
        <p:txBody>
          <a:bodyPr anchorCtr="0" anchor="t" bIns="91425" lIns="91425" rIns="91425" tIns="91425">
            <a:noAutofit/>
          </a:bodyPr>
          <a:lstStyle/>
          <a:p>
            <a:pPr rtl="0">
              <a:spcBef>
                <a:spcPts val="0"/>
              </a:spcBef>
              <a:buNone/>
            </a:pPr>
            <a:r>
              <a:rPr b="1" lang="en-GB" sz="1600">
                <a:solidFill>
                  <a:srgbClr val="000000"/>
                </a:solidFill>
              </a:rPr>
              <a:t>Predictions of the Plume Hypothesis</a:t>
            </a:r>
          </a:p>
          <a:p>
            <a:pPr indent="-228600" lvl="0" marL="457200" rtl="0">
              <a:spcBef>
                <a:spcPts val="0"/>
              </a:spcBef>
              <a:buSzPct val="100000"/>
            </a:pPr>
            <a:r>
              <a:rPr lang="en-GB" sz="1600"/>
              <a:t>Thermal Anomaly of 200-300℃</a:t>
            </a:r>
          </a:p>
          <a:p>
            <a:pPr indent="-228600" lvl="0" marL="457200" rtl="0">
              <a:spcBef>
                <a:spcPts val="0"/>
              </a:spcBef>
              <a:buSzPct val="100000"/>
            </a:pPr>
            <a:r>
              <a:rPr lang="en-GB" sz="1600"/>
              <a:t>High surface heat flow</a:t>
            </a:r>
          </a:p>
          <a:p>
            <a:pPr indent="-228600" lvl="0" marL="457200" rtl="0">
              <a:spcBef>
                <a:spcPts val="0"/>
              </a:spcBef>
              <a:buSzPct val="100000"/>
            </a:pPr>
            <a:r>
              <a:rPr lang="en-GB" sz="1600"/>
              <a:t>Radial pattern of temperature</a:t>
            </a:r>
          </a:p>
          <a:p>
            <a:pPr indent="-228600" lvl="0" marL="457200" rtl="0">
              <a:spcBef>
                <a:spcPts val="0"/>
              </a:spcBef>
              <a:buSzPct val="100000"/>
            </a:pPr>
            <a:r>
              <a:rPr lang="en-GB" sz="1600"/>
              <a:t>Picrite glass</a:t>
            </a:r>
          </a:p>
          <a:p>
            <a:pPr indent="-228600" lvl="0" marL="457200" rtl="0">
              <a:spcBef>
                <a:spcPts val="0"/>
              </a:spcBef>
              <a:buSzPct val="100000"/>
            </a:pPr>
            <a:r>
              <a:rPr lang="en-GB" sz="1600"/>
              <a:t>Rapid subsidence</a:t>
            </a:r>
          </a:p>
          <a:p>
            <a:pPr indent="-228600" lvl="0" marL="457200" rtl="0">
              <a:spcBef>
                <a:spcPts val="0"/>
              </a:spcBef>
              <a:buSzPct val="100000"/>
            </a:pPr>
            <a:r>
              <a:rPr lang="en-GB" sz="1600"/>
              <a:t>Deflection of 410km discontinuity</a:t>
            </a:r>
          </a:p>
          <a:p>
            <a:pPr indent="-228600" lvl="0" marL="457200" rtl="0">
              <a:spcBef>
                <a:spcPts val="0"/>
              </a:spcBef>
              <a:buSzPct val="100000"/>
            </a:pPr>
            <a:r>
              <a:rPr lang="en-GB" sz="1600"/>
              <a:t>Deep-mantle and CMB tracers</a:t>
            </a:r>
          </a:p>
          <a:p>
            <a:pPr indent="-228600" lvl="0" marL="457200" rtl="0">
              <a:spcBef>
                <a:spcPts val="0"/>
              </a:spcBef>
              <a:buSzPct val="100000"/>
            </a:pPr>
            <a:r>
              <a:rPr lang="en-GB" sz="1600"/>
              <a:t>Subduction to CMB</a:t>
            </a:r>
          </a:p>
        </p:txBody>
      </p:sp>
      <p:sp>
        <p:nvSpPr>
          <p:cNvPr id="83" name="Shape 83"/>
          <p:cNvSpPr txBox="1"/>
          <p:nvPr/>
        </p:nvSpPr>
        <p:spPr>
          <a:xfrm>
            <a:off x="4708550" y="1152475"/>
            <a:ext cx="3773399" cy="3131700"/>
          </a:xfrm>
          <a:prstGeom prst="rect">
            <a:avLst/>
          </a:prstGeom>
          <a:noFill/>
          <a:ln>
            <a:noFill/>
          </a:ln>
        </p:spPr>
        <p:txBody>
          <a:bodyPr anchorCtr="0" anchor="t" bIns="91425" lIns="91425" rIns="91425" tIns="91425">
            <a:noAutofit/>
          </a:bodyPr>
          <a:lstStyle/>
          <a:p>
            <a:pPr rtl="0">
              <a:lnSpc>
                <a:spcPct val="115000"/>
              </a:lnSpc>
              <a:spcBef>
                <a:spcPts val="0"/>
              </a:spcBef>
              <a:spcAft>
                <a:spcPts val="1000"/>
              </a:spcAft>
              <a:buNone/>
            </a:pPr>
            <a:r>
              <a:rPr b="1" lang="en-GB" sz="1600"/>
              <a:t>Predictions of the Plate Hypothesis</a:t>
            </a:r>
          </a:p>
          <a:p>
            <a:pPr indent="-330200" lvl="0" marL="457200" rtl="0">
              <a:lnSpc>
                <a:spcPct val="115000"/>
              </a:lnSpc>
              <a:spcBef>
                <a:spcPts val="0"/>
              </a:spcBef>
              <a:buClr>
                <a:srgbClr val="666666"/>
              </a:buClr>
              <a:buSzPct val="100000"/>
              <a:buChar char="●"/>
            </a:pPr>
            <a:r>
              <a:rPr lang="en-GB" sz="1600">
                <a:solidFill>
                  <a:srgbClr val="666666"/>
                </a:solidFill>
              </a:rPr>
              <a:t>No thermal anomaly required</a:t>
            </a:r>
          </a:p>
          <a:p>
            <a:pPr indent="-330200" lvl="0" marL="457200" rtl="0">
              <a:lnSpc>
                <a:spcPct val="115000"/>
              </a:lnSpc>
              <a:spcBef>
                <a:spcPts val="0"/>
              </a:spcBef>
              <a:buClr>
                <a:srgbClr val="666666"/>
              </a:buClr>
              <a:buSzPct val="100000"/>
              <a:buChar char="●"/>
            </a:pPr>
            <a:r>
              <a:rPr lang="en-GB" sz="1600">
                <a:solidFill>
                  <a:srgbClr val="666666"/>
                </a:solidFill>
              </a:rPr>
              <a:t>Melt volume controlled by source fusibility</a:t>
            </a:r>
          </a:p>
          <a:p>
            <a:pPr indent="-330200" lvl="0" marL="457200" rtl="0">
              <a:lnSpc>
                <a:spcPct val="115000"/>
              </a:lnSpc>
              <a:spcBef>
                <a:spcPts val="0"/>
              </a:spcBef>
              <a:buClr>
                <a:srgbClr val="666666"/>
              </a:buClr>
              <a:buSzPct val="100000"/>
              <a:buChar char="●"/>
            </a:pPr>
            <a:r>
              <a:rPr lang="en-GB" sz="1600">
                <a:solidFill>
                  <a:srgbClr val="666666"/>
                </a:solidFill>
              </a:rPr>
              <a:t>No radial temperature pattern</a:t>
            </a:r>
          </a:p>
          <a:p>
            <a:pPr indent="-330200" lvl="0" marL="457200" rtl="0">
              <a:lnSpc>
                <a:spcPct val="115000"/>
              </a:lnSpc>
              <a:spcBef>
                <a:spcPts val="0"/>
              </a:spcBef>
              <a:buClr>
                <a:srgbClr val="666666"/>
              </a:buClr>
              <a:buSzPct val="100000"/>
              <a:buChar char="●"/>
            </a:pPr>
            <a:r>
              <a:rPr lang="en-GB" sz="1600">
                <a:solidFill>
                  <a:srgbClr val="666666"/>
                </a:solidFill>
              </a:rPr>
              <a:t>Normal subsidence rates</a:t>
            </a:r>
          </a:p>
          <a:p>
            <a:pPr indent="-330200" lvl="0" marL="457200" rtl="0">
              <a:lnSpc>
                <a:spcPct val="115000"/>
              </a:lnSpc>
              <a:spcBef>
                <a:spcPts val="0"/>
              </a:spcBef>
              <a:buClr>
                <a:srgbClr val="666666"/>
              </a:buClr>
              <a:buSzPct val="100000"/>
              <a:buChar char="●"/>
            </a:pPr>
            <a:r>
              <a:rPr lang="en-GB" sz="1600">
                <a:solidFill>
                  <a:srgbClr val="666666"/>
                </a:solidFill>
              </a:rPr>
              <a:t>Mantle heterogeneity</a:t>
            </a:r>
          </a:p>
          <a:p>
            <a:pPr indent="-330200" lvl="0" marL="457200" rtl="0">
              <a:lnSpc>
                <a:spcPct val="115000"/>
              </a:lnSpc>
              <a:spcBef>
                <a:spcPts val="0"/>
              </a:spcBef>
              <a:buClr>
                <a:srgbClr val="666666"/>
              </a:buClr>
              <a:buSzPct val="100000"/>
              <a:buChar char="●"/>
            </a:pPr>
            <a:r>
              <a:rPr lang="en-GB" sz="1600">
                <a:solidFill>
                  <a:srgbClr val="666666"/>
                </a:solidFill>
              </a:rPr>
              <a:t>Shallow subduction depth</a:t>
            </a:r>
          </a:p>
          <a:p>
            <a:pPr indent="-330200" lvl="0" marL="457200">
              <a:lnSpc>
                <a:spcPct val="115000"/>
              </a:lnSpc>
              <a:spcBef>
                <a:spcPts val="0"/>
              </a:spcBef>
              <a:buClr>
                <a:srgbClr val="666666"/>
              </a:buClr>
              <a:buSzPct val="100000"/>
              <a:buChar char="●"/>
            </a:pPr>
            <a:r>
              <a:rPr lang="en-GB" sz="1600">
                <a:solidFill>
                  <a:srgbClr val="666666"/>
                </a:solidFill>
              </a:rPr>
              <a:t>No lower mantle tracers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566025" y="305050"/>
            <a:ext cx="8520599" cy="572699"/>
          </a:xfrm>
          <a:prstGeom prst="rect">
            <a:avLst/>
          </a:prstGeom>
        </p:spPr>
        <p:txBody>
          <a:bodyPr anchorCtr="0" anchor="t" bIns="91425" lIns="91425" rIns="91425" tIns="91425">
            <a:noAutofit/>
          </a:bodyPr>
          <a:lstStyle/>
          <a:p>
            <a:pPr>
              <a:spcBef>
                <a:spcPts val="0"/>
              </a:spcBef>
              <a:buNone/>
            </a:pPr>
            <a:r>
              <a:rPr lang="en-GB"/>
              <a:t>Chemical and Temperature Anomalies</a:t>
            </a:r>
          </a:p>
        </p:txBody>
      </p:sp>
      <p:pic>
        <p:nvPicPr>
          <p:cNvPr id="89" name="Shape 89"/>
          <p:cNvPicPr preferRelativeResize="0"/>
          <p:nvPr/>
        </p:nvPicPr>
        <p:blipFill>
          <a:blip r:embed="rId3">
            <a:alphaModFix/>
          </a:blip>
          <a:stretch>
            <a:fillRect/>
          </a:stretch>
        </p:blipFill>
        <p:spPr>
          <a:xfrm>
            <a:off x="373224" y="1151675"/>
            <a:ext cx="4086736" cy="2984849"/>
          </a:xfrm>
          <a:prstGeom prst="rect">
            <a:avLst/>
          </a:prstGeom>
          <a:noFill/>
          <a:ln>
            <a:noFill/>
          </a:ln>
        </p:spPr>
      </p:pic>
      <p:sp>
        <p:nvSpPr>
          <p:cNvPr id="90" name="Shape 90"/>
          <p:cNvSpPr txBox="1"/>
          <p:nvPr/>
        </p:nvSpPr>
        <p:spPr>
          <a:xfrm>
            <a:off x="727300" y="4208225"/>
            <a:ext cx="2870700" cy="282600"/>
          </a:xfrm>
          <a:prstGeom prst="rect">
            <a:avLst/>
          </a:prstGeom>
          <a:noFill/>
          <a:ln>
            <a:noFill/>
          </a:ln>
        </p:spPr>
        <p:txBody>
          <a:bodyPr anchorCtr="0" anchor="t" bIns="91425" lIns="91425" rIns="91425" tIns="91425">
            <a:noAutofit/>
          </a:bodyPr>
          <a:lstStyle/>
          <a:p>
            <a:pPr>
              <a:spcBef>
                <a:spcPts val="0"/>
              </a:spcBef>
              <a:buNone/>
            </a:pPr>
            <a:r>
              <a:rPr lang="en-GB" sz="1000"/>
              <a:t>Source: Foulger, Natland and Anderson; 2005</a:t>
            </a:r>
          </a:p>
        </p:txBody>
      </p:sp>
      <p:sp>
        <p:nvSpPr>
          <p:cNvPr id="91" name="Shape 91"/>
          <p:cNvSpPr txBox="1"/>
          <p:nvPr/>
        </p:nvSpPr>
        <p:spPr>
          <a:xfrm>
            <a:off x="4965575" y="4208225"/>
            <a:ext cx="3418200" cy="282600"/>
          </a:xfrm>
          <a:prstGeom prst="rect">
            <a:avLst/>
          </a:prstGeom>
          <a:noFill/>
          <a:ln>
            <a:noFill/>
          </a:ln>
        </p:spPr>
        <p:txBody>
          <a:bodyPr anchorCtr="0" anchor="t" bIns="91425" lIns="91425" rIns="91425" tIns="91425">
            <a:noAutofit/>
          </a:bodyPr>
          <a:lstStyle/>
          <a:p>
            <a:pPr>
              <a:spcBef>
                <a:spcPts val="0"/>
              </a:spcBef>
              <a:buNone/>
            </a:pPr>
            <a:r>
              <a:rPr lang="en-GB" sz="1000"/>
              <a:t>Source: Foulger,J.H.Natlands and D.L.Anderson</a:t>
            </a:r>
          </a:p>
        </p:txBody>
      </p:sp>
      <p:pic>
        <p:nvPicPr>
          <p:cNvPr id="92" name="Shape 92"/>
          <p:cNvPicPr preferRelativeResize="0"/>
          <p:nvPr/>
        </p:nvPicPr>
        <p:blipFill rotWithShape="1">
          <a:blip r:embed="rId4">
            <a:alphaModFix/>
          </a:blip>
          <a:srcRect b="2884" l="0" r="6340" t="5850"/>
          <a:stretch/>
        </p:blipFill>
        <p:spPr>
          <a:xfrm>
            <a:off x="4965575" y="1151675"/>
            <a:ext cx="3637200" cy="28985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Expected seismology...</a:t>
            </a:r>
          </a:p>
        </p:txBody>
      </p:sp>
      <p:sp>
        <p:nvSpPr>
          <p:cNvPr id="98" name="Shape 98"/>
          <p:cNvSpPr txBox="1"/>
          <p:nvPr>
            <p:ph idx="1" type="body"/>
          </p:nvPr>
        </p:nvSpPr>
        <p:spPr>
          <a:xfrm>
            <a:off x="311700" y="1152475"/>
            <a:ext cx="4268100" cy="3416400"/>
          </a:xfrm>
          <a:prstGeom prst="rect">
            <a:avLst/>
          </a:prstGeom>
        </p:spPr>
        <p:txBody>
          <a:bodyPr anchorCtr="0" anchor="t" bIns="91425" lIns="91425" rIns="91425" tIns="91425">
            <a:noAutofit/>
          </a:bodyPr>
          <a:lstStyle/>
          <a:p>
            <a:pPr>
              <a:spcBef>
                <a:spcPts val="0"/>
              </a:spcBef>
              <a:buNone/>
            </a:pPr>
            <a:r>
              <a:rPr lang="en-GB"/>
              <a:t>… for plates:</a:t>
            </a:r>
          </a:p>
        </p:txBody>
      </p:sp>
      <p:sp>
        <p:nvSpPr>
          <p:cNvPr id="99" name="Shape 99"/>
          <p:cNvSpPr txBox="1"/>
          <p:nvPr>
            <p:ph idx="2" type="body"/>
          </p:nvPr>
        </p:nvSpPr>
        <p:spPr>
          <a:xfrm>
            <a:off x="4579800" y="1152475"/>
            <a:ext cx="4268100" cy="3416400"/>
          </a:xfrm>
          <a:prstGeom prst="rect">
            <a:avLst/>
          </a:prstGeom>
        </p:spPr>
        <p:txBody>
          <a:bodyPr anchorCtr="0" anchor="t" bIns="91425" lIns="91425" rIns="91425" tIns="91425">
            <a:noAutofit/>
          </a:bodyPr>
          <a:lstStyle/>
          <a:p>
            <a:pPr rtl="0">
              <a:spcBef>
                <a:spcPts val="0"/>
              </a:spcBef>
              <a:buNone/>
            </a:pPr>
            <a:r>
              <a:rPr lang="en-GB"/>
              <a:t>… for plumes:</a:t>
            </a:r>
          </a:p>
          <a:p>
            <a:pPr lvl="0" rtl="0">
              <a:spcBef>
                <a:spcPts val="0"/>
              </a:spcBef>
              <a:buNone/>
            </a:pPr>
            <a:r>
              <a:t/>
            </a:r>
            <a:endParaRPr sz="1000"/>
          </a:p>
        </p:txBody>
      </p:sp>
      <p:pic>
        <p:nvPicPr>
          <p:cNvPr id="100" name="Shape 100"/>
          <p:cNvPicPr preferRelativeResize="0"/>
          <p:nvPr/>
        </p:nvPicPr>
        <p:blipFill rotWithShape="1">
          <a:blip r:embed="rId3">
            <a:alphaModFix/>
          </a:blip>
          <a:srcRect b="19794" l="57062" r="5010" t="27194"/>
          <a:stretch/>
        </p:blipFill>
        <p:spPr>
          <a:xfrm>
            <a:off x="311700" y="1657200"/>
            <a:ext cx="3772776" cy="2966325"/>
          </a:xfrm>
          <a:prstGeom prst="rect">
            <a:avLst/>
          </a:prstGeom>
          <a:noFill/>
          <a:ln>
            <a:noFill/>
          </a:ln>
        </p:spPr>
      </p:pic>
      <p:sp>
        <p:nvSpPr>
          <p:cNvPr id="101" name="Shape 101"/>
          <p:cNvSpPr txBox="1"/>
          <p:nvPr/>
        </p:nvSpPr>
        <p:spPr>
          <a:xfrm>
            <a:off x="354400" y="4648925"/>
            <a:ext cx="3730199" cy="296100"/>
          </a:xfrm>
          <a:prstGeom prst="rect">
            <a:avLst/>
          </a:prstGeom>
          <a:noFill/>
          <a:ln>
            <a:noFill/>
          </a:ln>
        </p:spPr>
        <p:txBody>
          <a:bodyPr anchorCtr="0" anchor="t" bIns="91425" lIns="91425" rIns="91425" tIns="91425">
            <a:noAutofit/>
          </a:bodyPr>
          <a:lstStyle/>
          <a:p>
            <a:pPr>
              <a:spcBef>
                <a:spcPts val="0"/>
              </a:spcBef>
              <a:buNone/>
            </a:pPr>
            <a:r>
              <a:rPr lang="en-GB" sz="1000"/>
              <a:t>Sleep et al. (2003)</a:t>
            </a:r>
          </a:p>
        </p:txBody>
      </p:sp>
      <p:pic>
        <p:nvPicPr>
          <p:cNvPr id="102" name="Shape 102"/>
          <p:cNvPicPr preferRelativeResize="0"/>
          <p:nvPr/>
        </p:nvPicPr>
        <p:blipFill>
          <a:blip r:embed="rId4">
            <a:alphaModFix/>
          </a:blip>
          <a:stretch>
            <a:fillRect/>
          </a:stretch>
        </p:blipFill>
        <p:spPr>
          <a:xfrm>
            <a:off x="6421771" y="1325725"/>
            <a:ext cx="2339478" cy="3154699"/>
          </a:xfrm>
          <a:prstGeom prst="rect">
            <a:avLst/>
          </a:prstGeom>
          <a:noFill/>
          <a:ln>
            <a:noFill/>
          </a:ln>
        </p:spPr>
      </p:pic>
      <p:sp>
        <p:nvSpPr>
          <p:cNvPr id="103" name="Shape 103"/>
          <p:cNvSpPr txBox="1"/>
          <p:nvPr/>
        </p:nvSpPr>
        <p:spPr>
          <a:xfrm>
            <a:off x="6320325" y="4568875"/>
            <a:ext cx="1866600" cy="253499"/>
          </a:xfrm>
          <a:prstGeom prst="rect">
            <a:avLst/>
          </a:prstGeom>
          <a:noFill/>
          <a:ln>
            <a:noFill/>
          </a:ln>
        </p:spPr>
        <p:txBody>
          <a:bodyPr anchorCtr="0" anchor="t" bIns="91425" lIns="91425" rIns="91425" tIns="91425">
            <a:noAutofit/>
          </a:bodyPr>
          <a:lstStyle/>
          <a:p>
            <a:pPr>
              <a:spcBef>
                <a:spcPts val="0"/>
              </a:spcBef>
              <a:buNone/>
            </a:pPr>
            <a:r>
              <a:rPr lang="en-GB" sz="1000"/>
              <a:t>Nature, </a:t>
            </a:r>
            <a:r>
              <a:rPr b="1" lang="en-GB" sz="1000"/>
              <a:t>385</a:t>
            </a:r>
            <a:r>
              <a:rPr lang="en-GB" sz="1000"/>
              <a:t>. (1997)</a:t>
            </a:r>
          </a:p>
        </p:txBody>
      </p:sp>
      <p:cxnSp>
        <p:nvCxnSpPr>
          <p:cNvPr id="104" name="Shape 104"/>
          <p:cNvCxnSpPr/>
          <p:nvPr/>
        </p:nvCxnSpPr>
        <p:spPr>
          <a:xfrm>
            <a:off x="5731900" y="2881175"/>
            <a:ext cx="1887000" cy="40500"/>
          </a:xfrm>
          <a:prstGeom prst="straightConnector1">
            <a:avLst/>
          </a:prstGeom>
          <a:noFill/>
          <a:ln cap="flat" cmpd="sng" w="28575">
            <a:solidFill>
              <a:schemeClr val="dk2"/>
            </a:solidFill>
            <a:prstDash val="solid"/>
            <a:round/>
            <a:headEnd len="lg" w="lg" type="none"/>
            <a:tailEnd len="lg" w="lg" type="none"/>
          </a:ln>
        </p:spPr>
      </p:cxnSp>
      <p:sp>
        <p:nvSpPr>
          <p:cNvPr id="105" name="Shape 105"/>
          <p:cNvSpPr txBox="1"/>
          <p:nvPr/>
        </p:nvSpPr>
        <p:spPr>
          <a:xfrm>
            <a:off x="4940600" y="2302900"/>
            <a:ext cx="1481099" cy="572699"/>
          </a:xfrm>
          <a:prstGeom prst="rect">
            <a:avLst/>
          </a:prstGeom>
          <a:noFill/>
          <a:ln>
            <a:noFill/>
          </a:ln>
        </p:spPr>
        <p:txBody>
          <a:bodyPr anchorCtr="0" anchor="t" bIns="91425" lIns="91425" rIns="91425" tIns="91425">
            <a:noAutofit/>
          </a:bodyPr>
          <a:lstStyle/>
          <a:p>
            <a:pPr>
              <a:spcBef>
                <a:spcPts val="0"/>
              </a:spcBef>
              <a:buNone/>
            </a:pPr>
            <a:r>
              <a:rPr lang="en-GB"/>
              <a:t>LVZ in central Iceland</a:t>
            </a:r>
          </a:p>
        </p:txBody>
      </p:sp>
      <p:cxnSp>
        <p:nvCxnSpPr>
          <p:cNvPr id="106" name="Shape 106"/>
          <p:cNvCxnSpPr/>
          <p:nvPr/>
        </p:nvCxnSpPr>
        <p:spPr>
          <a:xfrm flipH="1" rot="10800000">
            <a:off x="5731900" y="3702899"/>
            <a:ext cx="1826099" cy="111600"/>
          </a:xfrm>
          <a:prstGeom prst="straightConnector1">
            <a:avLst/>
          </a:prstGeom>
          <a:noFill/>
          <a:ln cap="flat" cmpd="sng" w="28575">
            <a:solidFill>
              <a:schemeClr val="dk2"/>
            </a:solidFill>
            <a:prstDash val="solid"/>
            <a:round/>
            <a:headEnd len="lg" w="lg" type="none"/>
            <a:tailEnd len="lg" w="lg" type="none"/>
          </a:ln>
        </p:spPr>
      </p:cxnSp>
      <p:sp>
        <p:nvSpPr>
          <p:cNvPr id="107" name="Shape 107"/>
          <p:cNvSpPr txBox="1"/>
          <p:nvPr/>
        </p:nvSpPr>
        <p:spPr>
          <a:xfrm>
            <a:off x="4856601" y="2990100"/>
            <a:ext cx="1565100" cy="712799"/>
          </a:xfrm>
          <a:prstGeom prst="rect">
            <a:avLst/>
          </a:prstGeom>
          <a:noFill/>
          <a:ln>
            <a:noFill/>
          </a:ln>
        </p:spPr>
        <p:txBody>
          <a:bodyPr anchorCtr="0" anchor="t" bIns="91425" lIns="91425" rIns="91425" tIns="91425">
            <a:noAutofit/>
          </a:bodyPr>
          <a:lstStyle/>
          <a:p>
            <a:pPr>
              <a:spcBef>
                <a:spcPts val="0"/>
              </a:spcBef>
              <a:buNone/>
            </a:pPr>
            <a:r>
              <a:rPr lang="en-GB"/>
              <a:t>Lower-mantle derived plume was expected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Observed anomalies</a:t>
            </a:r>
          </a:p>
        </p:txBody>
      </p:sp>
      <p:sp>
        <p:nvSpPr>
          <p:cNvPr id="113" name="Shape 113"/>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114" name="Shape 114"/>
          <p:cNvPicPr preferRelativeResize="0"/>
          <p:nvPr/>
        </p:nvPicPr>
        <p:blipFill rotWithShape="1">
          <a:blip r:embed="rId3">
            <a:alphaModFix/>
          </a:blip>
          <a:srcRect b="12944" l="57196" r="11441" t="8648"/>
          <a:stretch/>
        </p:blipFill>
        <p:spPr>
          <a:xfrm>
            <a:off x="447250" y="1146475"/>
            <a:ext cx="2535000" cy="3564926"/>
          </a:xfrm>
          <a:prstGeom prst="rect">
            <a:avLst/>
          </a:prstGeom>
          <a:noFill/>
          <a:ln>
            <a:noFill/>
          </a:ln>
        </p:spPr>
      </p:pic>
      <p:pic>
        <p:nvPicPr>
          <p:cNvPr id="115" name="Shape 115"/>
          <p:cNvPicPr preferRelativeResize="0"/>
          <p:nvPr/>
        </p:nvPicPr>
        <p:blipFill rotWithShape="1">
          <a:blip r:embed="rId4">
            <a:alphaModFix/>
          </a:blip>
          <a:srcRect b="38382" l="57195" r="10986" t="15489"/>
          <a:stretch/>
        </p:blipFill>
        <p:spPr>
          <a:xfrm>
            <a:off x="3388712" y="1017725"/>
            <a:ext cx="2167799" cy="1767800"/>
          </a:xfrm>
          <a:prstGeom prst="rect">
            <a:avLst/>
          </a:prstGeom>
          <a:noFill/>
          <a:ln>
            <a:noFill/>
          </a:ln>
        </p:spPr>
      </p:pic>
      <p:pic>
        <p:nvPicPr>
          <p:cNvPr id="116" name="Shape 116"/>
          <p:cNvPicPr preferRelativeResize="0"/>
          <p:nvPr/>
        </p:nvPicPr>
        <p:blipFill rotWithShape="1">
          <a:blip r:embed="rId5">
            <a:alphaModFix/>
          </a:blip>
          <a:srcRect b="19633" l="13927" r="75271" t="50423"/>
          <a:stretch/>
        </p:blipFill>
        <p:spPr>
          <a:xfrm>
            <a:off x="6106050" y="750625"/>
            <a:ext cx="2535000" cy="3952999"/>
          </a:xfrm>
          <a:prstGeom prst="rect">
            <a:avLst/>
          </a:prstGeom>
          <a:noFill/>
          <a:ln>
            <a:noFill/>
          </a:ln>
        </p:spPr>
      </p:pic>
      <p:pic>
        <p:nvPicPr>
          <p:cNvPr id="117" name="Shape 117"/>
          <p:cNvPicPr preferRelativeResize="0"/>
          <p:nvPr/>
        </p:nvPicPr>
        <p:blipFill>
          <a:blip r:embed="rId6">
            <a:alphaModFix/>
          </a:blip>
          <a:stretch>
            <a:fillRect/>
          </a:stretch>
        </p:blipFill>
        <p:spPr>
          <a:xfrm>
            <a:off x="3388712" y="3170475"/>
            <a:ext cx="2292449" cy="1398399"/>
          </a:xfrm>
          <a:prstGeom prst="rect">
            <a:avLst/>
          </a:prstGeom>
          <a:noFill/>
          <a:ln>
            <a:noFill/>
          </a:ln>
        </p:spPr>
      </p:pic>
      <p:sp>
        <p:nvSpPr>
          <p:cNvPr id="118" name="Shape 118"/>
          <p:cNvSpPr txBox="1"/>
          <p:nvPr/>
        </p:nvSpPr>
        <p:spPr>
          <a:xfrm>
            <a:off x="417400" y="4703625"/>
            <a:ext cx="2594699" cy="414599"/>
          </a:xfrm>
          <a:prstGeom prst="rect">
            <a:avLst/>
          </a:prstGeom>
          <a:noFill/>
          <a:ln>
            <a:noFill/>
          </a:ln>
        </p:spPr>
        <p:txBody>
          <a:bodyPr anchorCtr="0" anchor="t" bIns="91425" lIns="91425" rIns="91425" tIns="91425">
            <a:noAutofit/>
          </a:bodyPr>
          <a:lstStyle/>
          <a:p>
            <a:pPr lvl="0" rtl="0">
              <a:spcBef>
                <a:spcPts val="0"/>
              </a:spcBef>
              <a:buNone/>
            </a:pPr>
            <a:r>
              <a:rPr lang="en-GB" sz="1000"/>
              <a:t>(Ritsema, 1999)</a:t>
            </a:r>
          </a:p>
        </p:txBody>
      </p:sp>
      <p:sp>
        <p:nvSpPr>
          <p:cNvPr id="119" name="Shape 119"/>
          <p:cNvSpPr txBox="1"/>
          <p:nvPr/>
        </p:nvSpPr>
        <p:spPr>
          <a:xfrm>
            <a:off x="3437062" y="4728900"/>
            <a:ext cx="2244000" cy="414599"/>
          </a:xfrm>
          <a:prstGeom prst="rect">
            <a:avLst/>
          </a:prstGeom>
          <a:noFill/>
          <a:ln>
            <a:noFill/>
          </a:ln>
        </p:spPr>
        <p:txBody>
          <a:bodyPr anchorCtr="0" anchor="t" bIns="91425" lIns="91425" rIns="91425" tIns="91425">
            <a:noAutofit/>
          </a:bodyPr>
          <a:lstStyle/>
          <a:p>
            <a:pPr lvl="0" rtl="0">
              <a:spcBef>
                <a:spcPts val="0"/>
              </a:spcBef>
              <a:buNone/>
            </a:pPr>
            <a:r>
              <a:rPr lang="en-GB" sz="1000"/>
              <a:t>(Garnero, 2007)</a:t>
            </a:r>
          </a:p>
        </p:txBody>
      </p:sp>
      <p:sp>
        <p:nvSpPr>
          <p:cNvPr id="120" name="Shape 120"/>
          <p:cNvSpPr txBox="1"/>
          <p:nvPr/>
        </p:nvSpPr>
        <p:spPr>
          <a:xfrm>
            <a:off x="3312512" y="2786925"/>
            <a:ext cx="2244000" cy="414599"/>
          </a:xfrm>
          <a:prstGeom prst="rect">
            <a:avLst/>
          </a:prstGeom>
          <a:noFill/>
          <a:ln>
            <a:noFill/>
          </a:ln>
        </p:spPr>
        <p:txBody>
          <a:bodyPr anchorCtr="0" anchor="t" bIns="91425" lIns="91425" rIns="91425" tIns="91425">
            <a:noAutofit/>
          </a:bodyPr>
          <a:lstStyle/>
          <a:p>
            <a:pPr lvl="0" rtl="0">
              <a:spcBef>
                <a:spcPts val="0"/>
              </a:spcBef>
              <a:buNone/>
            </a:pPr>
            <a:r>
              <a:rPr lang="en-GB" sz="1000"/>
              <a:t>(Darbyshire, 2000)</a:t>
            </a:r>
          </a:p>
        </p:txBody>
      </p:sp>
      <p:sp>
        <p:nvSpPr>
          <p:cNvPr id="121" name="Shape 121"/>
          <p:cNvSpPr txBox="1"/>
          <p:nvPr/>
        </p:nvSpPr>
        <p:spPr>
          <a:xfrm>
            <a:off x="6106037" y="4703625"/>
            <a:ext cx="2244000" cy="414599"/>
          </a:xfrm>
          <a:prstGeom prst="rect">
            <a:avLst/>
          </a:prstGeom>
          <a:noFill/>
          <a:ln>
            <a:noFill/>
          </a:ln>
        </p:spPr>
        <p:txBody>
          <a:bodyPr anchorCtr="0" anchor="t" bIns="91425" lIns="91425" rIns="91425" tIns="91425">
            <a:noAutofit/>
          </a:bodyPr>
          <a:lstStyle/>
          <a:p>
            <a:pPr lvl="0" rtl="0">
              <a:spcBef>
                <a:spcPts val="0"/>
              </a:spcBef>
              <a:buNone/>
            </a:pPr>
            <a:r>
              <a:rPr lang="en-GB" sz="1000"/>
              <a:t>(Foulger, 2000)</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b="44308" l="0" r="0" t="0"/>
          <a:stretch/>
        </p:blipFill>
        <p:spPr>
          <a:xfrm>
            <a:off x="424187" y="1194398"/>
            <a:ext cx="8295624" cy="2494149"/>
          </a:xfrm>
          <a:prstGeom prst="rect">
            <a:avLst/>
          </a:prstGeom>
          <a:noFill/>
          <a:ln>
            <a:noFill/>
          </a:ln>
        </p:spPr>
      </p:pic>
      <p:sp>
        <p:nvSpPr>
          <p:cNvPr id="127" name="Shape 127"/>
          <p:cNvSpPr txBox="1"/>
          <p:nvPr/>
        </p:nvSpPr>
        <p:spPr>
          <a:xfrm>
            <a:off x="424200" y="3542600"/>
            <a:ext cx="7960500" cy="414599"/>
          </a:xfrm>
          <a:prstGeom prst="rect">
            <a:avLst/>
          </a:prstGeom>
          <a:noFill/>
          <a:ln>
            <a:noFill/>
          </a:ln>
        </p:spPr>
        <p:txBody>
          <a:bodyPr anchorCtr="0" anchor="t" bIns="91425" lIns="91425" rIns="91425" tIns="91425">
            <a:noAutofit/>
          </a:bodyPr>
          <a:lstStyle/>
          <a:p>
            <a:pPr lvl="0" rtl="0">
              <a:spcBef>
                <a:spcPts val="0"/>
              </a:spcBef>
              <a:buNone/>
            </a:pPr>
            <a:r>
              <a:rPr lang="en-GB" sz="1000"/>
              <a:t>Three different plume models adapted to fit discontinuities around the transition zone (Shen Y. et al, 1998)</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